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79" r:id="rId9"/>
    <p:sldId id="280" r:id="rId10"/>
    <p:sldId id="281" r:id="rId11"/>
    <p:sldId id="292" r:id="rId12"/>
    <p:sldId id="283" r:id="rId13"/>
    <p:sldId id="290" r:id="rId14"/>
    <p:sldId id="284" r:id="rId15"/>
    <p:sldId id="291" r:id="rId16"/>
    <p:sldId id="282" r:id="rId17"/>
    <p:sldId id="285" r:id="rId18"/>
    <p:sldId id="286" r:id="rId19"/>
    <p:sldId id="287" r:id="rId20"/>
    <p:sldId id="288" r:id="rId21"/>
    <p:sldId id="289" r:id="rId22"/>
    <p:sldId id="274" r:id="rId23"/>
    <p:sldId id="275" r:id="rId24"/>
    <p:sldId id="276" r:id="rId25"/>
    <p:sldId id="278"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otte Jeans" initials="" lastIdx="4" clrIdx="0"/>
  <p:cmAuthor id="1" name="Duche, Soundia" initials="DS" lastIdx="1" clrIdx="1">
    <p:extLst>
      <p:ext uri="{19B8F6BF-5375-455C-9EA6-DF929625EA0E}">
        <p15:presenceInfo xmlns:p15="http://schemas.microsoft.com/office/powerpoint/2012/main" userId="S-1-5-21-776561741-1292428093-725345543-199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0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9" d="100"/>
          <a:sy n="69" d="100"/>
        </p:scale>
        <p:origin x="-404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4A6B4D-BC5B-47CD-A7D3-C6A7BD6B1320}" type="doc">
      <dgm:prSet loTypeId="urn:microsoft.com/office/officeart/2005/8/layout/chevron1" loCatId="process" qsTypeId="urn:microsoft.com/office/officeart/2005/8/quickstyle/simple1" qsCatId="simple" csTypeId="urn:microsoft.com/office/officeart/2005/8/colors/colorful3" csCatId="colorful" phldr="1"/>
      <dgm:spPr/>
      <dgm:t>
        <a:bodyPr/>
        <a:lstStyle/>
        <a:p>
          <a:endParaRPr lang="en-US"/>
        </a:p>
      </dgm:t>
    </dgm:pt>
    <dgm:pt modelId="{7C926A32-2C5C-46DB-8375-DAFDC22DA63E}">
      <dgm:prSet phldrT="[Text]"/>
      <dgm:spPr/>
      <dgm:t>
        <a:bodyPr/>
        <a:lstStyle/>
        <a:p>
          <a:r>
            <a:rPr lang="en-US" dirty="0">
              <a:solidFill>
                <a:schemeClr val="tx1"/>
              </a:solidFill>
            </a:rPr>
            <a:t>July 2011</a:t>
          </a:r>
        </a:p>
      </dgm:t>
    </dgm:pt>
    <dgm:pt modelId="{5E3A9B39-6CB0-414B-90CA-E8F495F50903}" type="parTrans" cxnId="{CC8F7E83-A795-4F92-A6AC-521670914DCC}">
      <dgm:prSet/>
      <dgm:spPr/>
      <dgm:t>
        <a:bodyPr/>
        <a:lstStyle/>
        <a:p>
          <a:endParaRPr lang="en-US"/>
        </a:p>
      </dgm:t>
    </dgm:pt>
    <dgm:pt modelId="{6A4A4FFA-8640-44D1-8FA3-9417C1A75D03}" type="sibTrans" cxnId="{CC8F7E83-A795-4F92-A6AC-521670914DCC}">
      <dgm:prSet/>
      <dgm:spPr/>
      <dgm:t>
        <a:bodyPr/>
        <a:lstStyle/>
        <a:p>
          <a:endParaRPr lang="en-US"/>
        </a:p>
      </dgm:t>
    </dgm:pt>
    <dgm:pt modelId="{1478A4C9-C397-4DF5-8D43-3B67237664BA}">
      <dgm:prSet phldrT="[Text]"/>
      <dgm:spPr/>
      <dgm:t>
        <a:bodyPr/>
        <a:lstStyle/>
        <a:p>
          <a:r>
            <a:rPr lang="en-US" dirty="0">
              <a:solidFill>
                <a:schemeClr val="tx1"/>
              </a:solidFill>
            </a:rPr>
            <a:t>September 2016</a:t>
          </a:r>
        </a:p>
      </dgm:t>
    </dgm:pt>
    <dgm:pt modelId="{DE658EB6-86A7-4339-992D-CA0CD4E81592}" type="parTrans" cxnId="{143B9735-6099-4115-BB28-0A934FE9C59F}">
      <dgm:prSet/>
      <dgm:spPr/>
      <dgm:t>
        <a:bodyPr/>
        <a:lstStyle/>
        <a:p>
          <a:endParaRPr lang="en-US"/>
        </a:p>
      </dgm:t>
    </dgm:pt>
    <dgm:pt modelId="{A925CBA5-543F-4412-91DC-CC5CAEA446DC}" type="sibTrans" cxnId="{143B9735-6099-4115-BB28-0A934FE9C59F}">
      <dgm:prSet/>
      <dgm:spPr/>
      <dgm:t>
        <a:bodyPr/>
        <a:lstStyle/>
        <a:p>
          <a:endParaRPr lang="en-US"/>
        </a:p>
      </dgm:t>
    </dgm:pt>
    <dgm:pt modelId="{5337D3C5-6B4D-41B0-AD7F-E526CDD36B2C}">
      <dgm:prSet phldrT="[Text]"/>
      <dgm:spPr>
        <a:solidFill>
          <a:srgbClr val="FF66FF"/>
        </a:solidFill>
      </dgm:spPr>
      <dgm:t>
        <a:bodyPr/>
        <a:lstStyle/>
        <a:p>
          <a:r>
            <a:rPr lang="en-US" dirty="0">
              <a:solidFill>
                <a:schemeClr val="tx1"/>
              </a:solidFill>
            </a:rPr>
            <a:t>January 19, 2017</a:t>
          </a:r>
        </a:p>
      </dgm:t>
    </dgm:pt>
    <dgm:pt modelId="{9B9A361E-1C42-4B8D-B1A3-67231180FB31}" type="parTrans" cxnId="{7B3A638A-D45B-43EC-B75E-20A622298DB5}">
      <dgm:prSet/>
      <dgm:spPr/>
      <dgm:t>
        <a:bodyPr/>
        <a:lstStyle/>
        <a:p>
          <a:endParaRPr lang="en-US"/>
        </a:p>
      </dgm:t>
    </dgm:pt>
    <dgm:pt modelId="{A6700B03-548E-4C8A-BDEE-3406F696646F}" type="sibTrans" cxnId="{7B3A638A-D45B-43EC-B75E-20A622298DB5}">
      <dgm:prSet/>
      <dgm:spPr/>
      <dgm:t>
        <a:bodyPr/>
        <a:lstStyle/>
        <a:p>
          <a:endParaRPr lang="en-US"/>
        </a:p>
      </dgm:t>
    </dgm:pt>
    <dgm:pt modelId="{CA2142E2-BEEC-4E56-B5F2-265E8256D2C6}">
      <dgm:prSet phldrT="[Text]"/>
      <dgm:spPr>
        <a:solidFill>
          <a:schemeClr val="bg2">
            <a:lumMod val="60000"/>
            <a:lumOff val="40000"/>
          </a:schemeClr>
        </a:solidFill>
      </dgm:spPr>
      <dgm:t>
        <a:bodyPr/>
        <a:lstStyle/>
        <a:p>
          <a:r>
            <a:rPr lang="en-US" dirty="0">
              <a:solidFill>
                <a:schemeClr val="tx1"/>
              </a:solidFill>
            </a:rPr>
            <a:t>January 23, 2018</a:t>
          </a:r>
        </a:p>
      </dgm:t>
    </dgm:pt>
    <dgm:pt modelId="{6C63A1A3-9CE1-4E3F-BAB9-7F1464578AEE}" type="parTrans" cxnId="{E9B45BFA-47BD-431A-B401-AF4FF56AAC3D}">
      <dgm:prSet/>
      <dgm:spPr/>
      <dgm:t>
        <a:bodyPr/>
        <a:lstStyle/>
        <a:p>
          <a:endParaRPr lang="en-US"/>
        </a:p>
      </dgm:t>
    </dgm:pt>
    <dgm:pt modelId="{B3077F17-A147-44B6-B1AE-07E228DE4F65}" type="sibTrans" cxnId="{E9B45BFA-47BD-431A-B401-AF4FF56AAC3D}">
      <dgm:prSet/>
      <dgm:spPr/>
      <dgm:t>
        <a:bodyPr/>
        <a:lstStyle/>
        <a:p>
          <a:endParaRPr lang="en-US"/>
        </a:p>
      </dgm:t>
    </dgm:pt>
    <dgm:pt modelId="{AE58A5E5-166D-4D06-9121-4528D893EF07}">
      <dgm:prSet phldrT="[Text]"/>
      <dgm:spPr>
        <a:solidFill>
          <a:srgbClr val="00B0F0"/>
        </a:solidFill>
      </dgm:spPr>
      <dgm:t>
        <a:bodyPr/>
        <a:lstStyle/>
        <a:p>
          <a:r>
            <a:rPr lang="en-US" dirty="0">
              <a:solidFill>
                <a:schemeClr val="tx1"/>
              </a:solidFill>
            </a:rPr>
            <a:t>June 19, 2018</a:t>
          </a:r>
        </a:p>
      </dgm:t>
    </dgm:pt>
    <dgm:pt modelId="{57B50200-7065-477E-9E38-49465A83F677}" type="parTrans" cxnId="{69C23752-F59B-40B8-B78F-F9542C97642A}">
      <dgm:prSet/>
      <dgm:spPr/>
      <dgm:t>
        <a:bodyPr/>
        <a:lstStyle/>
        <a:p>
          <a:endParaRPr lang="en-US"/>
        </a:p>
      </dgm:t>
    </dgm:pt>
    <dgm:pt modelId="{DFDAD19D-1653-461A-A930-C86627947D05}" type="sibTrans" cxnId="{69C23752-F59B-40B8-B78F-F9542C97642A}">
      <dgm:prSet/>
      <dgm:spPr/>
      <dgm:t>
        <a:bodyPr/>
        <a:lstStyle/>
        <a:p>
          <a:endParaRPr lang="en-US"/>
        </a:p>
      </dgm:t>
    </dgm:pt>
    <dgm:pt modelId="{0ADE2EEE-964E-4BC2-8F9A-C84CFA7C8CBC}">
      <dgm:prSet phldrT="[Text]"/>
      <dgm:spPr>
        <a:solidFill>
          <a:srgbClr val="FFC000"/>
        </a:solidFill>
      </dgm:spPr>
      <dgm:t>
        <a:bodyPr/>
        <a:lstStyle/>
        <a:p>
          <a:r>
            <a:rPr lang="en-US" dirty="0">
              <a:solidFill>
                <a:schemeClr val="tx1"/>
              </a:solidFill>
            </a:rPr>
            <a:t>July 19, 2018</a:t>
          </a:r>
        </a:p>
      </dgm:t>
    </dgm:pt>
    <dgm:pt modelId="{41CC6E6D-659E-42DA-9778-B1CE07DBDDE5}" type="parTrans" cxnId="{A19B799C-57E6-403A-9818-7D658ABDE271}">
      <dgm:prSet/>
      <dgm:spPr/>
      <dgm:t>
        <a:bodyPr/>
        <a:lstStyle/>
        <a:p>
          <a:endParaRPr lang="en-US"/>
        </a:p>
      </dgm:t>
    </dgm:pt>
    <dgm:pt modelId="{94EE1717-1210-4ADF-8F32-1F2079398FEA}" type="sibTrans" cxnId="{A19B799C-57E6-403A-9818-7D658ABDE271}">
      <dgm:prSet/>
      <dgm:spPr/>
      <dgm:t>
        <a:bodyPr/>
        <a:lstStyle/>
        <a:p>
          <a:endParaRPr lang="en-US"/>
        </a:p>
      </dgm:t>
    </dgm:pt>
    <dgm:pt modelId="{C713B94D-C407-42B2-B177-BE771F2730C5}">
      <dgm:prSet phldrT="[Text]"/>
      <dgm:spPr>
        <a:solidFill>
          <a:srgbClr val="00B050"/>
        </a:solidFill>
      </dgm:spPr>
      <dgm:t>
        <a:bodyPr/>
        <a:lstStyle/>
        <a:p>
          <a:r>
            <a:rPr lang="en-US" dirty="0">
              <a:solidFill>
                <a:schemeClr val="tx1"/>
              </a:solidFill>
            </a:rPr>
            <a:t>January 21, 2019</a:t>
          </a:r>
        </a:p>
      </dgm:t>
    </dgm:pt>
    <dgm:pt modelId="{97CD3A9B-E0D0-4324-A9C3-CE4922758CDA}" type="parTrans" cxnId="{ED7C262D-E54F-49A7-A200-C92699624E40}">
      <dgm:prSet/>
      <dgm:spPr/>
      <dgm:t>
        <a:bodyPr/>
        <a:lstStyle/>
        <a:p>
          <a:endParaRPr lang="en-US"/>
        </a:p>
      </dgm:t>
    </dgm:pt>
    <dgm:pt modelId="{A60E96D5-774E-465F-AE09-8E7EDCA2C05E}" type="sibTrans" cxnId="{ED7C262D-E54F-49A7-A200-C92699624E40}">
      <dgm:prSet/>
      <dgm:spPr/>
      <dgm:t>
        <a:bodyPr/>
        <a:lstStyle/>
        <a:p>
          <a:endParaRPr lang="en-US"/>
        </a:p>
      </dgm:t>
    </dgm:pt>
    <dgm:pt modelId="{D8EF994F-9EA2-4012-A607-2EA0297F4367}">
      <dgm:prSet phldrT="[Text]"/>
      <dgm:spPr>
        <a:solidFill>
          <a:srgbClr val="AB85EF"/>
        </a:solidFill>
      </dgm:spPr>
      <dgm:t>
        <a:bodyPr/>
        <a:lstStyle/>
        <a:p>
          <a:r>
            <a:rPr lang="en-US" dirty="0">
              <a:solidFill>
                <a:schemeClr val="tx1"/>
              </a:solidFill>
            </a:rPr>
            <a:t>January 19, 2018</a:t>
          </a:r>
        </a:p>
      </dgm:t>
    </dgm:pt>
    <dgm:pt modelId="{08B6B046-6068-4DB6-B5E4-189D79A66130}" type="parTrans" cxnId="{64418C96-D5D2-41EC-8FA9-6AD90C952D60}">
      <dgm:prSet/>
      <dgm:spPr/>
      <dgm:t>
        <a:bodyPr/>
        <a:lstStyle/>
        <a:p>
          <a:endParaRPr lang="en-US"/>
        </a:p>
      </dgm:t>
    </dgm:pt>
    <dgm:pt modelId="{680CD05A-CB6D-427E-AB4A-B538DED5F8F0}" type="sibTrans" cxnId="{64418C96-D5D2-41EC-8FA9-6AD90C952D60}">
      <dgm:prSet/>
      <dgm:spPr/>
      <dgm:t>
        <a:bodyPr/>
        <a:lstStyle/>
        <a:p>
          <a:endParaRPr lang="en-US"/>
        </a:p>
      </dgm:t>
    </dgm:pt>
    <dgm:pt modelId="{D8914277-1695-4ACC-9A9E-8BE3653EC6FD}" type="pres">
      <dgm:prSet presAssocID="{CF4A6B4D-BC5B-47CD-A7D3-C6A7BD6B1320}" presName="Name0" presStyleCnt="0">
        <dgm:presLayoutVars>
          <dgm:dir/>
          <dgm:animLvl val="lvl"/>
          <dgm:resizeHandles val="exact"/>
        </dgm:presLayoutVars>
      </dgm:prSet>
      <dgm:spPr/>
    </dgm:pt>
    <dgm:pt modelId="{5B182F42-CA40-408E-8F26-0AC6FFC75E8B}" type="pres">
      <dgm:prSet presAssocID="{7C926A32-2C5C-46DB-8375-DAFDC22DA63E}" presName="parTxOnly" presStyleLbl="node1" presStyleIdx="0" presStyleCnt="8">
        <dgm:presLayoutVars>
          <dgm:chMax val="0"/>
          <dgm:chPref val="0"/>
          <dgm:bulletEnabled val="1"/>
        </dgm:presLayoutVars>
      </dgm:prSet>
      <dgm:spPr>
        <a:prstGeom prst="homePlate">
          <a:avLst/>
        </a:prstGeom>
      </dgm:spPr>
    </dgm:pt>
    <dgm:pt modelId="{427DD431-290D-46A9-86F8-8CD0B62DDBEF}" type="pres">
      <dgm:prSet presAssocID="{6A4A4FFA-8640-44D1-8FA3-9417C1A75D03}" presName="parTxOnlySpace" presStyleCnt="0"/>
      <dgm:spPr/>
    </dgm:pt>
    <dgm:pt modelId="{92A00B78-2453-48A0-AA5A-6594C835A44B}" type="pres">
      <dgm:prSet presAssocID="{1478A4C9-C397-4DF5-8D43-3B67237664BA}" presName="parTxOnly" presStyleLbl="node1" presStyleIdx="1" presStyleCnt="8">
        <dgm:presLayoutVars>
          <dgm:chMax val="0"/>
          <dgm:chPref val="0"/>
          <dgm:bulletEnabled val="1"/>
        </dgm:presLayoutVars>
      </dgm:prSet>
      <dgm:spPr/>
    </dgm:pt>
    <dgm:pt modelId="{50ED8AC5-9FA1-481E-9E12-4C8710456B0A}" type="pres">
      <dgm:prSet presAssocID="{A925CBA5-543F-4412-91DC-CC5CAEA446DC}" presName="parTxOnlySpace" presStyleCnt="0"/>
      <dgm:spPr/>
    </dgm:pt>
    <dgm:pt modelId="{AB13DEDC-E580-402E-B214-0657B2F5D4F9}" type="pres">
      <dgm:prSet presAssocID="{5337D3C5-6B4D-41B0-AD7F-E526CDD36B2C}" presName="parTxOnly" presStyleLbl="node1" presStyleIdx="2" presStyleCnt="8">
        <dgm:presLayoutVars>
          <dgm:chMax val="0"/>
          <dgm:chPref val="0"/>
          <dgm:bulletEnabled val="1"/>
        </dgm:presLayoutVars>
      </dgm:prSet>
      <dgm:spPr/>
    </dgm:pt>
    <dgm:pt modelId="{FEC0F803-F969-4700-AEAB-A7AC4DC9C611}" type="pres">
      <dgm:prSet presAssocID="{A6700B03-548E-4C8A-BDEE-3406F696646F}" presName="parTxOnlySpace" presStyleCnt="0"/>
      <dgm:spPr/>
    </dgm:pt>
    <dgm:pt modelId="{B8CDABF7-6D99-4F72-A1CB-D80AFABB0552}" type="pres">
      <dgm:prSet presAssocID="{D8EF994F-9EA2-4012-A607-2EA0297F4367}" presName="parTxOnly" presStyleLbl="node1" presStyleIdx="3" presStyleCnt="8">
        <dgm:presLayoutVars>
          <dgm:chMax val="0"/>
          <dgm:chPref val="0"/>
          <dgm:bulletEnabled val="1"/>
        </dgm:presLayoutVars>
      </dgm:prSet>
      <dgm:spPr/>
    </dgm:pt>
    <dgm:pt modelId="{13CD64C6-643A-41B4-985E-62C3488F0747}" type="pres">
      <dgm:prSet presAssocID="{680CD05A-CB6D-427E-AB4A-B538DED5F8F0}" presName="parTxOnlySpace" presStyleCnt="0"/>
      <dgm:spPr/>
    </dgm:pt>
    <dgm:pt modelId="{E2F28F4F-109A-4FA2-86FD-1487FAC747EC}" type="pres">
      <dgm:prSet presAssocID="{CA2142E2-BEEC-4E56-B5F2-265E8256D2C6}" presName="parTxOnly" presStyleLbl="node1" presStyleIdx="4" presStyleCnt="8">
        <dgm:presLayoutVars>
          <dgm:chMax val="0"/>
          <dgm:chPref val="0"/>
          <dgm:bulletEnabled val="1"/>
        </dgm:presLayoutVars>
      </dgm:prSet>
      <dgm:spPr/>
    </dgm:pt>
    <dgm:pt modelId="{E846C1FD-E4CA-42E6-812E-5D45A4A3A2B6}" type="pres">
      <dgm:prSet presAssocID="{B3077F17-A147-44B6-B1AE-07E228DE4F65}" presName="parTxOnlySpace" presStyleCnt="0"/>
      <dgm:spPr/>
    </dgm:pt>
    <dgm:pt modelId="{B3DB725C-E8BE-4922-B6FF-54523C5636DB}" type="pres">
      <dgm:prSet presAssocID="{AE58A5E5-166D-4D06-9121-4528D893EF07}" presName="parTxOnly" presStyleLbl="node1" presStyleIdx="5" presStyleCnt="8">
        <dgm:presLayoutVars>
          <dgm:chMax val="0"/>
          <dgm:chPref val="0"/>
          <dgm:bulletEnabled val="1"/>
        </dgm:presLayoutVars>
      </dgm:prSet>
      <dgm:spPr/>
    </dgm:pt>
    <dgm:pt modelId="{C7306FD1-0064-4461-9711-CCC9D41CB617}" type="pres">
      <dgm:prSet presAssocID="{DFDAD19D-1653-461A-A930-C86627947D05}" presName="parTxOnlySpace" presStyleCnt="0"/>
      <dgm:spPr/>
    </dgm:pt>
    <dgm:pt modelId="{7EE7A822-B923-4DB4-B8BE-EFDDEC600239}" type="pres">
      <dgm:prSet presAssocID="{0ADE2EEE-964E-4BC2-8F9A-C84CFA7C8CBC}" presName="parTxOnly" presStyleLbl="node1" presStyleIdx="6" presStyleCnt="8">
        <dgm:presLayoutVars>
          <dgm:chMax val="0"/>
          <dgm:chPref val="0"/>
          <dgm:bulletEnabled val="1"/>
        </dgm:presLayoutVars>
      </dgm:prSet>
      <dgm:spPr/>
    </dgm:pt>
    <dgm:pt modelId="{DF3DBF55-BE49-49C9-9E9E-95B9CDA9F53A}" type="pres">
      <dgm:prSet presAssocID="{94EE1717-1210-4ADF-8F32-1F2079398FEA}" presName="parTxOnlySpace" presStyleCnt="0"/>
      <dgm:spPr/>
    </dgm:pt>
    <dgm:pt modelId="{C19B1F43-18FE-4675-AE65-AAAEAF68ADFB}" type="pres">
      <dgm:prSet presAssocID="{C713B94D-C407-42B2-B177-BE771F2730C5}" presName="parTxOnly" presStyleLbl="node1" presStyleIdx="7" presStyleCnt="8">
        <dgm:presLayoutVars>
          <dgm:chMax val="0"/>
          <dgm:chPref val="0"/>
          <dgm:bulletEnabled val="1"/>
        </dgm:presLayoutVars>
      </dgm:prSet>
      <dgm:spPr/>
    </dgm:pt>
  </dgm:ptLst>
  <dgm:cxnLst>
    <dgm:cxn modelId="{E62EC602-11C4-ED41-A7F7-CA90659A705C}" type="presOf" srcId="{C713B94D-C407-42B2-B177-BE771F2730C5}" destId="{C19B1F43-18FE-4675-AE65-AAAEAF68ADFB}" srcOrd="0" destOrd="0" presId="urn:microsoft.com/office/officeart/2005/8/layout/chevron1"/>
    <dgm:cxn modelId="{1EC57508-60E9-1B4D-8524-E28C1DC29B1A}" type="presOf" srcId="{D8EF994F-9EA2-4012-A607-2EA0297F4367}" destId="{B8CDABF7-6D99-4F72-A1CB-D80AFABB0552}" srcOrd="0" destOrd="0" presId="urn:microsoft.com/office/officeart/2005/8/layout/chevron1"/>
    <dgm:cxn modelId="{ED7C262D-E54F-49A7-A200-C92699624E40}" srcId="{CF4A6B4D-BC5B-47CD-A7D3-C6A7BD6B1320}" destId="{C713B94D-C407-42B2-B177-BE771F2730C5}" srcOrd="7" destOrd="0" parTransId="{97CD3A9B-E0D0-4324-A9C3-CE4922758CDA}" sibTransId="{A60E96D5-774E-465F-AE09-8E7EDCA2C05E}"/>
    <dgm:cxn modelId="{1F60D433-BAB5-6E40-8C5B-3204042595CA}" type="presOf" srcId="{7C926A32-2C5C-46DB-8375-DAFDC22DA63E}" destId="{5B182F42-CA40-408E-8F26-0AC6FFC75E8B}" srcOrd="0" destOrd="0" presId="urn:microsoft.com/office/officeart/2005/8/layout/chevron1"/>
    <dgm:cxn modelId="{143B9735-6099-4115-BB28-0A934FE9C59F}" srcId="{CF4A6B4D-BC5B-47CD-A7D3-C6A7BD6B1320}" destId="{1478A4C9-C397-4DF5-8D43-3B67237664BA}" srcOrd="1" destOrd="0" parTransId="{DE658EB6-86A7-4339-992D-CA0CD4E81592}" sibTransId="{A925CBA5-543F-4412-91DC-CC5CAEA446DC}"/>
    <dgm:cxn modelId="{E691CB6F-037D-F640-BC2F-40BF5F5D4EE9}" type="presOf" srcId="{CA2142E2-BEEC-4E56-B5F2-265E8256D2C6}" destId="{E2F28F4F-109A-4FA2-86FD-1487FAC747EC}" srcOrd="0" destOrd="0" presId="urn:microsoft.com/office/officeart/2005/8/layout/chevron1"/>
    <dgm:cxn modelId="{69C23752-F59B-40B8-B78F-F9542C97642A}" srcId="{CF4A6B4D-BC5B-47CD-A7D3-C6A7BD6B1320}" destId="{AE58A5E5-166D-4D06-9121-4528D893EF07}" srcOrd="5" destOrd="0" parTransId="{57B50200-7065-477E-9E38-49465A83F677}" sibTransId="{DFDAD19D-1653-461A-A930-C86627947D05}"/>
    <dgm:cxn modelId="{795E8E59-DF98-CA48-82D4-1F8EE423A575}" type="presOf" srcId="{0ADE2EEE-964E-4BC2-8F9A-C84CFA7C8CBC}" destId="{7EE7A822-B923-4DB4-B8BE-EFDDEC600239}" srcOrd="0" destOrd="0" presId="urn:microsoft.com/office/officeart/2005/8/layout/chevron1"/>
    <dgm:cxn modelId="{CC8F7E83-A795-4F92-A6AC-521670914DCC}" srcId="{CF4A6B4D-BC5B-47CD-A7D3-C6A7BD6B1320}" destId="{7C926A32-2C5C-46DB-8375-DAFDC22DA63E}" srcOrd="0" destOrd="0" parTransId="{5E3A9B39-6CB0-414B-90CA-E8F495F50903}" sibTransId="{6A4A4FFA-8640-44D1-8FA3-9417C1A75D03}"/>
    <dgm:cxn modelId="{7B3A638A-D45B-43EC-B75E-20A622298DB5}" srcId="{CF4A6B4D-BC5B-47CD-A7D3-C6A7BD6B1320}" destId="{5337D3C5-6B4D-41B0-AD7F-E526CDD36B2C}" srcOrd="2" destOrd="0" parTransId="{9B9A361E-1C42-4B8D-B1A3-67231180FB31}" sibTransId="{A6700B03-548E-4C8A-BDEE-3406F696646F}"/>
    <dgm:cxn modelId="{64418C96-D5D2-41EC-8FA9-6AD90C952D60}" srcId="{CF4A6B4D-BC5B-47CD-A7D3-C6A7BD6B1320}" destId="{D8EF994F-9EA2-4012-A607-2EA0297F4367}" srcOrd="3" destOrd="0" parTransId="{08B6B046-6068-4DB6-B5E4-189D79A66130}" sibTransId="{680CD05A-CB6D-427E-AB4A-B538DED5F8F0}"/>
    <dgm:cxn modelId="{A19B799C-57E6-403A-9818-7D658ABDE271}" srcId="{CF4A6B4D-BC5B-47CD-A7D3-C6A7BD6B1320}" destId="{0ADE2EEE-964E-4BC2-8F9A-C84CFA7C8CBC}" srcOrd="6" destOrd="0" parTransId="{41CC6E6D-659E-42DA-9778-B1CE07DBDDE5}" sibTransId="{94EE1717-1210-4ADF-8F32-1F2079398FEA}"/>
    <dgm:cxn modelId="{5CDD71AF-F49E-164E-A397-064325615BBB}" type="presOf" srcId="{AE58A5E5-166D-4D06-9121-4528D893EF07}" destId="{B3DB725C-E8BE-4922-B6FF-54523C5636DB}" srcOrd="0" destOrd="0" presId="urn:microsoft.com/office/officeart/2005/8/layout/chevron1"/>
    <dgm:cxn modelId="{AC6C33E2-24A8-2D46-9EEC-E64DFD477A5E}" type="presOf" srcId="{5337D3C5-6B4D-41B0-AD7F-E526CDD36B2C}" destId="{AB13DEDC-E580-402E-B214-0657B2F5D4F9}" srcOrd="0" destOrd="0" presId="urn:microsoft.com/office/officeart/2005/8/layout/chevron1"/>
    <dgm:cxn modelId="{951ADEF1-A798-7543-B416-D2AEB1630C2E}" type="presOf" srcId="{1478A4C9-C397-4DF5-8D43-3B67237664BA}" destId="{92A00B78-2453-48A0-AA5A-6594C835A44B}" srcOrd="0" destOrd="0" presId="urn:microsoft.com/office/officeart/2005/8/layout/chevron1"/>
    <dgm:cxn modelId="{D011AFF5-B2F6-3A49-9521-41DD104A6B79}" type="presOf" srcId="{CF4A6B4D-BC5B-47CD-A7D3-C6A7BD6B1320}" destId="{D8914277-1695-4ACC-9A9E-8BE3653EC6FD}" srcOrd="0" destOrd="0" presId="urn:microsoft.com/office/officeart/2005/8/layout/chevron1"/>
    <dgm:cxn modelId="{E9B45BFA-47BD-431A-B401-AF4FF56AAC3D}" srcId="{CF4A6B4D-BC5B-47CD-A7D3-C6A7BD6B1320}" destId="{CA2142E2-BEEC-4E56-B5F2-265E8256D2C6}" srcOrd="4" destOrd="0" parTransId="{6C63A1A3-9CE1-4E3F-BAB9-7F1464578AEE}" sibTransId="{B3077F17-A147-44B6-B1AE-07E228DE4F65}"/>
    <dgm:cxn modelId="{C3F0A75C-450D-5546-B8F5-9D99BC7C6262}" type="presParOf" srcId="{D8914277-1695-4ACC-9A9E-8BE3653EC6FD}" destId="{5B182F42-CA40-408E-8F26-0AC6FFC75E8B}" srcOrd="0" destOrd="0" presId="urn:microsoft.com/office/officeart/2005/8/layout/chevron1"/>
    <dgm:cxn modelId="{1296F601-C1BA-A94D-B8D1-B137BF653661}" type="presParOf" srcId="{D8914277-1695-4ACC-9A9E-8BE3653EC6FD}" destId="{427DD431-290D-46A9-86F8-8CD0B62DDBEF}" srcOrd="1" destOrd="0" presId="urn:microsoft.com/office/officeart/2005/8/layout/chevron1"/>
    <dgm:cxn modelId="{A438C66B-51B4-C847-9061-DBB24050F46F}" type="presParOf" srcId="{D8914277-1695-4ACC-9A9E-8BE3653EC6FD}" destId="{92A00B78-2453-48A0-AA5A-6594C835A44B}" srcOrd="2" destOrd="0" presId="urn:microsoft.com/office/officeart/2005/8/layout/chevron1"/>
    <dgm:cxn modelId="{738ABBDA-6B4B-4144-8165-047E01CD7119}" type="presParOf" srcId="{D8914277-1695-4ACC-9A9E-8BE3653EC6FD}" destId="{50ED8AC5-9FA1-481E-9E12-4C8710456B0A}" srcOrd="3" destOrd="0" presId="urn:microsoft.com/office/officeart/2005/8/layout/chevron1"/>
    <dgm:cxn modelId="{3240FF70-D7E1-0A41-AC54-2D110158DDA2}" type="presParOf" srcId="{D8914277-1695-4ACC-9A9E-8BE3653EC6FD}" destId="{AB13DEDC-E580-402E-B214-0657B2F5D4F9}" srcOrd="4" destOrd="0" presId="urn:microsoft.com/office/officeart/2005/8/layout/chevron1"/>
    <dgm:cxn modelId="{058CC31E-F862-D54E-BBEC-73C49C7144AD}" type="presParOf" srcId="{D8914277-1695-4ACC-9A9E-8BE3653EC6FD}" destId="{FEC0F803-F969-4700-AEAB-A7AC4DC9C611}" srcOrd="5" destOrd="0" presId="urn:microsoft.com/office/officeart/2005/8/layout/chevron1"/>
    <dgm:cxn modelId="{DF4597CC-0397-FC46-A3CC-3C77367F6B95}" type="presParOf" srcId="{D8914277-1695-4ACC-9A9E-8BE3653EC6FD}" destId="{B8CDABF7-6D99-4F72-A1CB-D80AFABB0552}" srcOrd="6" destOrd="0" presId="urn:microsoft.com/office/officeart/2005/8/layout/chevron1"/>
    <dgm:cxn modelId="{47ECA7A1-4D19-CE42-8762-BA6F4FE439C3}" type="presParOf" srcId="{D8914277-1695-4ACC-9A9E-8BE3653EC6FD}" destId="{13CD64C6-643A-41B4-985E-62C3488F0747}" srcOrd="7" destOrd="0" presId="urn:microsoft.com/office/officeart/2005/8/layout/chevron1"/>
    <dgm:cxn modelId="{FA5B75C0-D86E-C245-8ABD-F7C9EA6EA621}" type="presParOf" srcId="{D8914277-1695-4ACC-9A9E-8BE3653EC6FD}" destId="{E2F28F4F-109A-4FA2-86FD-1487FAC747EC}" srcOrd="8" destOrd="0" presId="urn:microsoft.com/office/officeart/2005/8/layout/chevron1"/>
    <dgm:cxn modelId="{C06DECA2-7745-9D48-BD73-743396EC14F3}" type="presParOf" srcId="{D8914277-1695-4ACC-9A9E-8BE3653EC6FD}" destId="{E846C1FD-E4CA-42E6-812E-5D45A4A3A2B6}" srcOrd="9" destOrd="0" presId="urn:microsoft.com/office/officeart/2005/8/layout/chevron1"/>
    <dgm:cxn modelId="{36028B34-9073-3847-B748-23899C21FFB7}" type="presParOf" srcId="{D8914277-1695-4ACC-9A9E-8BE3653EC6FD}" destId="{B3DB725C-E8BE-4922-B6FF-54523C5636DB}" srcOrd="10" destOrd="0" presId="urn:microsoft.com/office/officeart/2005/8/layout/chevron1"/>
    <dgm:cxn modelId="{CA49E5D0-DE9B-2C4F-97E2-1484D0C7DCA7}" type="presParOf" srcId="{D8914277-1695-4ACC-9A9E-8BE3653EC6FD}" destId="{C7306FD1-0064-4461-9711-CCC9D41CB617}" srcOrd="11" destOrd="0" presId="urn:microsoft.com/office/officeart/2005/8/layout/chevron1"/>
    <dgm:cxn modelId="{7C0B73FE-FED1-F44C-AC5D-AEF7CFA7E1F6}" type="presParOf" srcId="{D8914277-1695-4ACC-9A9E-8BE3653EC6FD}" destId="{7EE7A822-B923-4DB4-B8BE-EFDDEC600239}" srcOrd="12" destOrd="0" presId="urn:microsoft.com/office/officeart/2005/8/layout/chevron1"/>
    <dgm:cxn modelId="{8972FE89-3103-0A4C-A0DF-DFC3A2247367}" type="presParOf" srcId="{D8914277-1695-4ACC-9A9E-8BE3653EC6FD}" destId="{DF3DBF55-BE49-49C9-9E9E-95B9CDA9F53A}" srcOrd="13" destOrd="0" presId="urn:microsoft.com/office/officeart/2005/8/layout/chevron1"/>
    <dgm:cxn modelId="{0BB5C3BB-089E-4849-B133-8EDA381F701F}" type="presParOf" srcId="{D8914277-1695-4ACC-9A9E-8BE3653EC6FD}" destId="{C19B1F43-18FE-4675-AE65-AAAEAF68ADFB}" srcOrd="1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82F42-CA40-408E-8F26-0AC6FFC75E8B}">
      <dsp:nvSpPr>
        <dsp:cNvPr id="0" name=""/>
        <dsp:cNvSpPr/>
      </dsp:nvSpPr>
      <dsp:spPr>
        <a:xfrm>
          <a:off x="981" y="1920711"/>
          <a:ext cx="1572443" cy="628977"/>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July 2011</a:t>
          </a:r>
        </a:p>
      </dsp:txBody>
      <dsp:txXfrm>
        <a:off x="981" y="1920711"/>
        <a:ext cx="1415199" cy="628977"/>
      </dsp:txXfrm>
    </dsp:sp>
    <dsp:sp modelId="{92A00B78-2453-48A0-AA5A-6594C835A44B}">
      <dsp:nvSpPr>
        <dsp:cNvPr id="0" name=""/>
        <dsp:cNvSpPr/>
      </dsp:nvSpPr>
      <dsp:spPr>
        <a:xfrm>
          <a:off x="1416180" y="1920711"/>
          <a:ext cx="1572443" cy="628977"/>
        </a:xfrm>
        <a:prstGeom prst="chevron">
          <a:avLst/>
        </a:prstGeom>
        <a:solidFill>
          <a:schemeClr val="accent3">
            <a:hueOff val="387228"/>
            <a:satOff val="14286"/>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September 2016</a:t>
          </a:r>
        </a:p>
      </dsp:txBody>
      <dsp:txXfrm>
        <a:off x="1730669" y="1920711"/>
        <a:ext cx="943466" cy="628977"/>
      </dsp:txXfrm>
    </dsp:sp>
    <dsp:sp modelId="{AB13DEDC-E580-402E-B214-0657B2F5D4F9}">
      <dsp:nvSpPr>
        <dsp:cNvPr id="0" name=""/>
        <dsp:cNvSpPr/>
      </dsp:nvSpPr>
      <dsp:spPr>
        <a:xfrm>
          <a:off x="2831379" y="1920711"/>
          <a:ext cx="1572443" cy="628977"/>
        </a:xfrm>
        <a:prstGeom prst="chevron">
          <a:avLst/>
        </a:prstGeom>
        <a:solidFill>
          <a:srgbClr val="FF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January 19, 2017</a:t>
          </a:r>
        </a:p>
      </dsp:txBody>
      <dsp:txXfrm>
        <a:off x="3145868" y="1920711"/>
        <a:ext cx="943466" cy="628977"/>
      </dsp:txXfrm>
    </dsp:sp>
    <dsp:sp modelId="{B8CDABF7-6D99-4F72-A1CB-D80AFABB0552}">
      <dsp:nvSpPr>
        <dsp:cNvPr id="0" name=""/>
        <dsp:cNvSpPr/>
      </dsp:nvSpPr>
      <dsp:spPr>
        <a:xfrm>
          <a:off x="4246578" y="1920711"/>
          <a:ext cx="1572443" cy="628977"/>
        </a:xfrm>
        <a:prstGeom prst="chevron">
          <a:avLst/>
        </a:prstGeom>
        <a:solidFill>
          <a:srgbClr val="AB85E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January 19, 2018</a:t>
          </a:r>
        </a:p>
      </dsp:txBody>
      <dsp:txXfrm>
        <a:off x="4561067" y="1920711"/>
        <a:ext cx="943466" cy="628977"/>
      </dsp:txXfrm>
    </dsp:sp>
    <dsp:sp modelId="{E2F28F4F-109A-4FA2-86FD-1487FAC747EC}">
      <dsp:nvSpPr>
        <dsp:cNvPr id="0" name=""/>
        <dsp:cNvSpPr/>
      </dsp:nvSpPr>
      <dsp:spPr>
        <a:xfrm>
          <a:off x="5661777" y="1920711"/>
          <a:ext cx="1572443" cy="628977"/>
        </a:xfrm>
        <a:prstGeom prst="chevron">
          <a:avLst/>
        </a:prstGeom>
        <a:solidFill>
          <a:schemeClr val="bg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January 23, 2018</a:t>
          </a:r>
        </a:p>
      </dsp:txBody>
      <dsp:txXfrm>
        <a:off x="5976266" y="1920711"/>
        <a:ext cx="943466" cy="628977"/>
      </dsp:txXfrm>
    </dsp:sp>
    <dsp:sp modelId="{B3DB725C-E8BE-4922-B6FF-54523C5636DB}">
      <dsp:nvSpPr>
        <dsp:cNvPr id="0" name=""/>
        <dsp:cNvSpPr/>
      </dsp:nvSpPr>
      <dsp:spPr>
        <a:xfrm>
          <a:off x="7076977" y="1920711"/>
          <a:ext cx="1572443" cy="628977"/>
        </a:xfrm>
        <a:prstGeom prst="chevr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June 19, 2018</a:t>
          </a:r>
        </a:p>
      </dsp:txBody>
      <dsp:txXfrm>
        <a:off x="7391466" y="1920711"/>
        <a:ext cx="943466" cy="628977"/>
      </dsp:txXfrm>
    </dsp:sp>
    <dsp:sp modelId="{7EE7A822-B923-4DB4-B8BE-EFDDEC600239}">
      <dsp:nvSpPr>
        <dsp:cNvPr id="0" name=""/>
        <dsp:cNvSpPr/>
      </dsp:nvSpPr>
      <dsp:spPr>
        <a:xfrm>
          <a:off x="8492176" y="1920711"/>
          <a:ext cx="1572443" cy="628977"/>
        </a:xfrm>
        <a:prstGeom prst="chevron">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July 19, 2018</a:t>
          </a:r>
        </a:p>
      </dsp:txBody>
      <dsp:txXfrm>
        <a:off x="8806665" y="1920711"/>
        <a:ext cx="943466" cy="628977"/>
      </dsp:txXfrm>
    </dsp:sp>
    <dsp:sp modelId="{C19B1F43-18FE-4675-AE65-AAAEAF68ADFB}">
      <dsp:nvSpPr>
        <dsp:cNvPr id="0" name=""/>
        <dsp:cNvSpPr/>
      </dsp:nvSpPr>
      <dsp:spPr>
        <a:xfrm>
          <a:off x="9907375" y="1920711"/>
          <a:ext cx="1572443" cy="628977"/>
        </a:xfrm>
        <a:prstGeom prst="chevr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January 21, 2019</a:t>
          </a:r>
        </a:p>
      </dsp:txBody>
      <dsp:txXfrm>
        <a:off x="10221864" y="1920711"/>
        <a:ext cx="943466" cy="6289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46804-C6FB-4F7D-950E-47426298402D}" type="datetimeFigureOut">
              <a:rPr lang="en-US" smtClean="0"/>
              <a:t>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5E2054-FDFB-418A-95B4-475317DFFF2F}" type="slidenum">
              <a:rPr lang="en-US" smtClean="0"/>
              <a:t>‹#›</a:t>
            </a:fld>
            <a:endParaRPr lang="en-US"/>
          </a:p>
        </p:txBody>
      </p:sp>
    </p:spTree>
    <p:extLst>
      <p:ext uri="{BB962C8B-B14F-4D97-AF65-F5344CB8AC3E}">
        <p14:creationId xmlns:p14="http://schemas.microsoft.com/office/powerpoint/2010/main" val="139250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396875" y="690563"/>
            <a:ext cx="6157913" cy="3465512"/>
          </a:xfrm>
          <a:ln/>
        </p:spPr>
      </p:sp>
      <p:sp>
        <p:nvSpPr>
          <p:cNvPr id="58371" name="Notes Placeholder 2"/>
          <p:cNvSpPr>
            <a:spLocks noGrp="1"/>
          </p:cNvSpPr>
          <p:nvPr>
            <p:ph type="body" idx="1"/>
          </p:nvPr>
        </p:nvSpPr>
        <p:spPr>
          <a:noFill/>
          <a:ln w="9525"/>
        </p:spPr>
        <p:txBody>
          <a:bodyPr/>
          <a:lstStyle/>
          <a:p>
            <a:endParaRPr lang="en-US" dirty="0">
              <a:latin typeface="Arial" pitchFamily="34" charset="0"/>
            </a:endParaRPr>
          </a:p>
        </p:txBody>
      </p:sp>
    </p:spTree>
    <p:extLst>
      <p:ext uri="{BB962C8B-B14F-4D97-AF65-F5344CB8AC3E}">
        <p14:creationId xmlns:p14="http://schemas.microsoft.com/office/powerpoint/2010/main" val="232396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396875" y="690563"/>
            <a:ext cx="6157913" cy="3465512"/>
          </a:xfrm>
          <a:ln/>
        </p:spPr>
      </p:sp>
      <p:sp>
        <p:nvSpPr>
          <p:cNvPr id="58371" name="Notes Placeholder 2"/>
          <p:cNvSpPr>
            <a:spLocks noGrp="1"/>
          </p:cNvSpPr>
          <p:nvPr>
            <p:ph type="body" idx="1"/>
          </p:nvPr>
        </p:nvSpPr>
        <p:spPr>
          <a:noFill/>
          <a:ln w="9525"/>
        </p:spPr>
        <p:txBody>
          <a:bodyPr/>
          <a:lstStyle/>
          <a:p>
            <a:endParaRPr lang="en-US" dirty="0">
              <a:latin typeface="Arial" pitchFamily="34" charset="0"/>
            </a:endParaRPr>
          </a:p>
        </p:txBody>
      </p:sp>
    </p:spTree>
    <p:extLst>
      <p:ext uri="{BB962C8B-B14F-4D97-AF65-F5344CB8AC3E}">
        <p14:creationId xmlns:p14="http://schemas.microsoft.com/office/powerpoint/2010/main" val="302427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34EA58A-39E5-4D21-9D36-B59FED999BAC}" type="slidenum">
              <a:rPr lang="en-US" smtClean="0"/>
              <a:t>4</a:t>
            </a:fld>
            <a:endParaRPr lang="en-US" dirty="0"/>
          </a:p>
        </p:txBody>
      </p:sp>
      <p:sp>
        <p:nvSpPr>
          <p:cNvPr id="5" name="Date Placeholder 4"/>
          <p:cNvSpPr>
            <a:spLocks noGrp="1"/>
          </p:cNvSpPr>
          <p:nvPr>
            <p:ph type="dt" idx="11"/>
          </p:nvPr>
        </p:nvSpPr>
        <p:spPr/>
        <p:txBody>
          <a:bodyPr/>
          <a:lstStyle/>
          <a:p>
            <a:endParaRPr lang="en-US" dirty="0"/>
          </a:p>
        </p:txBody>
      </p:sp>
      <p:sp>
        <p:nvSpPr>
          <p:cNvPr id="7" name="Notes Placeholder 6">
            <a:extLst>
              <a:ext uri="{FF2B5EF4-FFF2-40B4-BE49-F238E27FC236}">
                <a16:creationId xmlns:a16="http://schemas.microsoft.com/office/drawing/2014/main" id="{BB84E4BF-4425-40B3-B30F-A5CB3BF56EA8}"/>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860524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396875" y="690563"/>
            <a:ext cx="6157913" cy="3465512"/>
          </a:xfrm>
          <a:ln/>
        </p:spPr>
      </p:sp>
      <p:sp>
        <p:nvSpPr>
          <p:cNvPr id="58371" name="Notes Placeholder 2"/>
          <p:cNvSpPr>
            <a:spLocks noGrp="1"/>
          </p:cNvSpPr>
          <p:nvPr>
            <p:ph type="body" idx="1"/>
          </p:nvPr>
        </p:nvSpPr>
        <p:spPr>
          <a:noFill/>
          <a:ln w="9525"/>
        </p:spPr>
        <p:txBody>
          <a:bodyPr/>
          <a:lstStyle/>
          <a:p>
            <a:endParaRPr lang="en-US" dirty="0">
              <a:latin typeface="Arial" pitchFamily="34" charset="0"/>
            </a:endParaRPr>
          </a:p>
        </p:txBody>
      </p:sp>
    </p:spTree>
    <p:extLst>
      <p:ext uri="{BB962C8B-B14F-4D97-AF65-F5344CB8AC3E}">
        <p14:creationId xmlns:p14="http://schemas.microsoft.com/office/powerpoint/2010/main" val="2353120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0563"/>
            <a:ext cx="6157913" cy="34655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7D565-BEAB-44D3-821B-2DF82D5A1522}" type="slidenum">
              <a:rPr lang="en-US" smtClean="0"/>
              <a:pPr>
                <a:defRPr/>
              </a:pPr>
              <a:t>26</a:t>
            </a:fld>
            <a:endParaRPr lang="en-US" dirty="0"/>
          </a:p>
        </p:txBody>
      </p:sp>
    </p:spTree>
    <p:extLst>
      <p:ext uri="{BB962C8B-B14F-4D97-AF65-F5344CB8AC3E}">
        <p14:creationId xmlns:p14="http://schemas.microsoft.com/office/powerpoint/2010/main" val="156654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0232-770D-4344-861A-31C5353E9C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6B1E20-86D4-48D6-964E-14AA4276E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DB813C-D07E-4EFE-B65E-DFBB0493E11B}"/>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5" name="Footer Placeholder 4">
            <a:extLst>
              <a:ext uri="{FF2B5EF4-FFF2-40B4-BE49-F238E27FC236}">
                <a16:creationId xmlns:a16="http://schemas.microsoft.com/office/drawing/2014/main" id="{6CF5C7B8-2EEC-4F60-8F17-28FCAD072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BEF58E-79AC-4BC2-B78B-6763BDE21327}"/>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279931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AA5B9-E9F4-4638-ADDC-CA0C939BD4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CCDFD2-3508-4055-B315-5158F22767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D221F4-0605-408A-9759-2E8FC4D1341B}"/>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5" name="Footer Placeholder 4">
            <a:extLst>
              <a:ext uri="{FF2B5EF4-FFF2-40B4-BE49-F238E27FC236}">
                <a16:creationId xmlns:a16="http://schemas.microsoft.com/office/drawing/2014/main" id="{4C542027-5012-4957-BC72-86EDDB979F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382CF6-AADE-49B8-AB20-6E303BB47E10}"/>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194651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0ABAEB-EA22-4B22-816E-FFDB36B180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EC7943-3E49-486E-A75C-C3FD9964E1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FF89B-843A-4AEB-8DF9-5CF69C089371}"/>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5" name="Footer Placeholder 4">
            <a:extLst>
              <a:ext uri="{FF2B5EF4-FFF2-40B4-BE49-F238E27FC236}">
                <a16:creationId xmlns:a16="http://schemas.microsoft.com/office/drawing/2014/main" id="{1E5C7EF8-E8D3-460B-9751-A35C75ADB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453429-94FE-49B8-9DC8-1CD1CD3A3DCB}"/>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1628434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mber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11074400" cy="4648200"/>
          </a:xfrm>
        </p:spPr>
        <p:txBody>
          <a:bodyPr/>
          <a:lstStyle>
            <a:lvl1pPr marL="685783" indent="-685783">
              <a:buClr>
                <a:schemeClr val="bg1">
                  <a:lumMod val="50000"/>
                </a:schemeClr>
              </a:buClr>
              <a:buFont typeface="+mj-lt"/>
              <a:buAutoNum type="arabicPeriod"/>
              <a:defRPr sz="3733">
                <a:solidFill>
                  <a:schemeClr val="tx1"/>
                </a:solidFill>
              </a:defRPr>
            </a:lvl1pPr>
            <a:lvl2pPr marL="1219170" indent="-609585">
              <a:buClr>
                <a:schemeClr val="bg1">
                  <a:lumMod val="50000"/>
                </a:schemeClr>
              </a:buClr>
              <a:buFont typeface="+mj-lt"/>
              <a:buAutoNum type="alphaLcPeriod"/>
              <a:defRPr sz="3200">
                <a:solidFill>
                  <a:schemeClr val="tx1"/>
                </a:solidFill>
              </a:defRPr>
            </a:lvl2pPr>
            <a:lvl3pPr marL="1828754" indent="-609585">
              <a:buClr>
                <a:schemeClr val="bg1">
                  <a:lumMod val="50000"/>
                </a:schemeClr>
              </a:buClr>
              <a:buFont typeface="+mj-lt"/>
              <a:buAutoNum type="romanLcPeriod"/>
              <a:defRPr sz="2667">
                <a:solidFill>
                  <a:schemeClr val="tx1"/>
                </a:solidFill>
              </a:defRPr>
            </a:lvl3pPr>
            <a:lvl4pPr marL="2438339" indent="-609585">
              <a:buClr>
                <a:srgbClr val="FDB924"/>
              </a:buClr>
              <a:buFont typeface="+mj-lt"/>
              <a:buAutoNum type="arabicPeriod"/>
              <a:defRPr>
                <a:solidFill>
                  <a:schemeClr val="tx1"/>
                </a:solidFill>
              </a:defRPr>
            </a:lvl4pPr>
            <a:lvl5pPr marL="3047924" indent="-609585">
              <a:buClr>
                <a:srgbClr val="FDB924"/>
              </a:buClr>
              <a:buFont typeface="+mj-lt"/>
              <a:buAutoNum type="arabicPeriod"/>
              <a:defRPr>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4" name="Title 3"/>
          <p:cNvSpPr>
            <a:spLocks noGrp="1"/>
          </p:cNvSpPr>
          <p:nvPr>
            <p:ph type="title"/>
          </p:nvPr>
        </p:nvSpPr>
        <p:spPr>
          <a:xfrm>
            <a:off x="609600" y="325437"/>
            <a:ext cx="11074400" cy="1071563"/>
          </a:xfrm>
        </p:spPr>
        <p:txBody>
          <a:bodyPr/>
          <a:lstStyle/>
          <a:p>
            <a:r>
              <a:rPr lang="en-US" dirty="0"/>
              <a:t>Click to edit</a:t>
            </a:r>
          </a:p>
        </p:txBody>
      </p:sp>
    </p:spTree>
    <p:extLst>
      <p:ext uri="{BB962C8B-B14F-4D97-AF65-F5344CB8AC3E}">
        <p14:creationId xmlns:p14="http://schemas.microsoft.com/office/powerpoint/2010/main" val="139936521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11074400" cy="4648200"/>
          </a:xfrm>
        </p:spPr>
        <p:txBody>
          <a:bodyPr/>
          <a:lstStyle>
            <a:lvl1pPr>
              <a:buClr>
                <a:schemeClr val="bg1">
                  <a:lumMod val="50000"/>
                </a:schemeClr>
              </a:buClr>
              <a:buFont typeface="Wingdings" pitchFamily="2" charset="2"/>
              <a:buChar char="§"/>
              <a:defRPr sz="3733">
                <a:solidFill>
                  <a:schemeClr val="tx1"/>
                </a:solidFill>
              </a:defRPr>
            </a:lvl1pPr>
            <a:lvl2pPr>
              <a:buClr>
                <a:schemeClr val="bg1">
                  <a:lumMod val="50000"/>
                </a:schemeClr>
              </a:buClr>
              <a:buFont typeface="Courier New" pitchFamily="49" charset="0"/>
              <a:buChar char="o"/>
              <a:defRPr sz="3200">
                <a:solidFill>
                  <a:schemeClr val="tx1"/>
                </a:solidFill>
              </a:defRPr>
            </a:lvl2pPr>
            <a:lvl3pPr marL="1523962" indent="-304792">
              <a:buClr>
                <a:schemeClr val="bg1">
                  <a:lumMod val="50000"/>
                </a:schemeClr>
              </a:buClr>
              <a:buFont typeface="Arial" panose="020B0604020202020204" pitchFamily="34" charset="0"/>
              <a:buChar char="•"/>
              <a:defRPr sz="2667">
                <a:solidFill>
                  <a:schemeClr val="tx1"/>
                </a:solidFill>
              </a:defRPr>
            </a:lvl3pPr>
            <a:lvl4pPr>
              <a:buClr>
                <a:srgbClr val="FDB924"/>
              </a:buClr>
              <a:buFont typeface="Courier New" pitchFamily="49" charset="0"/>
              <a:buChar char="o"/>
              <a:defRPr>
                <a:solidFill>
                  <a:schemeClr val="tx1"/>
                </a:solidFill>
              </a:defRPr>
            </a:lvl4pPr>
            <a:lvl5pPr>
              <a:buClr>
                <a:srgbClr val="FDB924"/>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4" name="Title 3"/>
          <p:cNvSpPr>
            <a:spLocks noGrp="1"/>
          </p:cNvSpPr>
          <p:nvPr>
            <p:ph type="title"/>
          </p:nvPr>
        </p:nvSpPr>
        <p:spPr>
          <a:xfrm>
            <a:off x="609600" y="325437"/>
            <a:ext cx="11074400" cy="1071563"/>
          </a:xfrm>
        </p:spPr>
        <p:txBody>
          <a:bodyPr/>
          <a:lstStyle/>
          <a:p>
            <a:r>
              <a:rPr lang="en-US" dirty="0"/>
              <a:t>Click to edit</a:t>
            </a:r>
          </a:p>
        </p:txBody>
      </p:sp>
    </p:spTree>
    <p:extLst>
      <p:ext uri="{BB962C8B-B14F-4D97-AF65-F5344CB8AC3E}">
        <p14:creationId xmlns:p14="http://schemas.microsoft.com/office/powerpoint/2010/main" val="172954258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E2263-B07B-49F6-ACA8-F7E616BBDA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CD442-EF09-42A2-AF6F-AA31A63F12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8938E-4E4C-44C9-81DB-4F2AB0EAE3AD}"/>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5" name="Footer Placeholder 4">
            <a:extLst>
              <a:ext uri="{FF2B5EF4-FFF2-40B4-BE49-F238E27FC236}">
                <a16:creationId xmlns:a16="http://schemas.microsoft.com/office/drawing/2014/main" id="{B7ECCBCD-310A-4CE0-95C1-D129A7348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39E4E-1C2E-4151-999D-758BE28D4F8D}"/>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286125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A8A4-BE70-4099-B2CB-C8CD094B98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C3FC8-6D05-45EC-A54A-33E84A83A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D8C2956-95B0-475D-91BF-232D603C8B86}"/>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5" name="Footer Placeholder 4">
            <a:extLst>
              <a:ext uri="{FF2B5EF4-FFF2-40B4-BE49-F238E27FC236}">
                <a16:creationId xmlns:a16="http://schemas.microsoft.com/office/drawing/2014/main" id="{6D7A2CF6-02EE-4735-8EF1-664AC946F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45008-5A00-450A-9C46-8AB8E7E05C78}"/>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323792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6BC0-B8D3-463B-A6F7-E3F558732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0D403-7848-4960-814C-111EDB5049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3BDFC4-83D7-4E98-8A9F-3066437B56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63D5F9-B1A2-4BBD-988E-E1CB8B03133F}"/>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6" name="Footer Placeholder 5">
            <a:extLst>
              <a:ext uri="{FF2B5EF4-FFF2-40B4-BE49-F238E27FC236}">
                <a16:creationId xmlns:a16="http://schemas.microsoft.com/office/drawing/2014/main" id="{3DFDD923-56B4-4AE6-8B92-30AA0DAF5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35E731-9FF7-486B-A5F8-A6DDF2D9A346}"/>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57983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19C7E-6634-4C28-95AA-02B0C61FFC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1E7326-5E3D-4F69-946E-0A61E28A81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B35292-A1C5-48E6-9744-2755D36004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188E24-4D5B-406A-A450-2FA362BCCA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C622C1-B338-4F9A-A3EE-48C7C4508B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F93461-AAC7-4B01-887C-D01F6638DCAB}"/>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8" name="Footer Placeholder 7">
            <a:extLst>
              <a:ext uri="{FF2B5EF4-FFF2-40B4-BE49-F238E27FC236}">
                <a16:creationId xmlns:a16="http://schemas.microsoft.com/office/drawing/2014/main" id="{69D6696B-0EE5-48C2-B81F-FE6606938C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73208A-BB9D-4F45-871D-55CE1C4A388A}"/>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380450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F4A9-9A5A-4687-9EF2-F05F2E4981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466B41-91EB-421B-9514-E6315A05CE94}"/>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4" name="Footer Placeholder 3">
            <a:extLst>
              <a:ext uri="{FF2B5EF4-FFF2-40B4-BE49-F238E27FC236}">
                <a16:creationId xmlns:a16="http://schemas.microsoft.com/office/drawing/2014/main" id="{99DE46F2-309C-44E8-A199-CA8DDC27A1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705DDB-7F5D-4CA7-8033-F56430952DBD}"/>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353768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99EDB4-DA65-4667-928C-FF7A201B87C2}"/>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3" name="Footer Placeholder 2">
            <a:extLst>
              <a:ext uri="{FF2B5EF4-FFF2-40B4-BE49-F238E27FC236}">
                <a16:creationId xmlns:a16="http://schemas.microsoft.com/office/drawing/2014/main" id="{4932FB0A-A0BF-4625-8A79-86B2861EE8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D574BB-E41B-435A-9ED7-A0D39D4CE43B}"/>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56121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04211-84D2-4723-8D79-BD9A182C3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F946D0-BD58-4ADC-B08C-FB6801B5E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C79AE2-9393-42EE-B128-76306E544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D2CCA5-86BA-41C2-8B82-44569C429926}"/>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6" name="Footer Placeholder 5">
            <a:extLst>
              <a:ext uri="{FF2B5EF4-FFF2-40B4-BE49-F238E27FC236}">
                <a16:creationId xmlns:a16="http://schemas.microsoft.com/office/drawing/2014/main" id="{478104AC-1CD8-4759-8BFD-6C3DEB8F5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3F375-2AC3-483E-92AE-A4236CC4B585}"/>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52948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4B23-EB90-4165-A6F7-9AF112AB2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9FF812-FEDB-4482-BF89-F2530B639B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87C64B-6C53-4531-8D05-88170B8E93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0C5BC5-4AAF-418A-8E22-A960ECD0CC53}"/>
              </a:ext>
            </a:extLst>
          </p:cNvPr>
          <p:cNvSpPr>
            <a:spLocks noGrp="1"/>
          </p:cNvSpPr>
          <p:nvPr>
            <p:ph type="dt" sz="half" idx="10"/>
          </p:nvPr>
        </p:nvSpPr>
        <p:spPr/>
        <p:txBody>
          <a:bodyPr/>
          <a:lstStyle/>
          <a:p>
            <a:fld id="{5CAFE46E-5026-4309-BE03-56ECE7616C1B}" type="datetimeFigureOut">
              <a:rPr lang="en-US" smtClean="0"/>
              <a:t>2/11/2019</a:t>
            </a:fld>
            <a:endParaRPr lang="en-US"/>
          </a:p>
        </p:txBody>
      </p:sp>
      <p:sp>
        <p:nvSpPr>
          <p:cNvPr id="6" name="Footer Placeholder 5">
            <a:extLst>
              <a:ext uri="{FF2B5EF4-FFF2-40B4-BE49-F238E27FC236}">
                <a16:creationId xmlns:a16="http://schemas.microsoft.com/office/drawing/2014/main" id="{455B2CAF-4AE1-4A59-8EB0-97DF05C644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8E5BD-CAC8-472A-99DE-795E38CB3F17}"/>
              </a:ext>
            </a:extLst>
          </p:cNvPr>
          <p:cNvSpPr>
            <a:spLocks noGrp="1"/>
          </p:cNvSpPr>
          <p:nvPr>
            <p:ph type="sldNum" sz="quarter" idx="12"/>
          </p:nvPr>
        </p:nvSpPr>
        <p:spPr/>
        <p:txBody>
          <a:bodyPr/>
          <a:lstStyle/>
          <a:p>
            <a:fld id="{250F0DAD-24A3-4C31-9792-00C8671374EF}" type="slidenum">
              <a:rPr lang="en-US" smtClean="0"/>
              <a:t>‹#›</a:t>
            </a:fld>
            <a:endParaRPr lang="en-US"/>
          </a:p>
        </p:txBody>
      </p:sp>
    </p:spTree>
    <p:extLst>
      <p:ext uri="{BB962C8B-B14F-4D97-AF65-F5344CB8AC3E}">
        <p14:creationId xmlns:p14="http://schemas.microsoft.com/office/powerpoint/2010/main" val="105091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B71273-6197-438E-8735-6353F0234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6825AB-1EC6-4117-9015-C673C46A2A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D1AB1-EE58-4630-A5B7-B168CB948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FE46E-5026-4309-BE03-56ECE7616C1B}" type="datetimeFigureOut">
              <a:rPr lang="en-US" smtClean="0"/>
              <a:t>2/11/2019</a:t>
            </a:fld>
            <a:endParaRPr lang="en-US"/>
          </a:p>
        </p:txBody>
      </p:sp>
      <p:sp>
        <p:nvSpPr>
          <p:cNvPr id="5" name="Footer Placeholder 4">
            <a:extLst>
              <a:ext uri="{FF2B5EF4-FFF2-40B4-BE49-F238E27FC236}">
                <a16:creationId xmlns:a16="http://schemas.microsoft.com/office/drawing/2014/main" id="{03BA9D13-2097-4B8F-9904-45838DBB6A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21349A-4FC2-4E93-9286-997CB0DA15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F0DAD-24A3-4C31-9792-00C8671374EF}" type="slidenum">
              <a:rPr lang="en-US" smtClean="0"/>
              <a:t>‹#›</a:t>
            </a:fld>
            <a:endParaRPr lang="en-US"/>
          </a:p>
        </p:txBody>
      </p:sp>
    </p:spTree>
    <p:extLst>
      <p:ext uri="{BB962C8B-B14F-4D97-AF65-F5344CB8AC3E}">
        <p14:creationId xmlns:p14="http://schemas.microsoft.com/office/powerpoint/2010/main" val="1673288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0E898-A6F0-4282-BC20-3E578B7C3DDA}"/>
              </a:ext>
            </a:extLst>
          </p:cNvPr>
          <p:cNvSpPr>
            <a:spLocks noGrp="1"/>
          </p:cNvSpPr>
          <p:nvPr>
            <p:ph type="ctrTitle"/>
          </p:nvPr>
        </p:nvSpPr>
        <p:spPr/>
        <p:txBody>
          <a:bodyPr>
            <a:normAutofit fontScale="90000"/>
          </a:bodyPr>
          <a:lstStyle/>
          <a:p>
            <a:r>
              <a:rPr lang="en-US" dirty="0"/>
              <a:t>A Conversation about Human Subjects Research in the VHA</a:t>
            </a:r>
          </a:p>
        </p:txBody>
      </p:sp>
      <p:sp>
        <p:nvSpPr>
          <p:cNvPr id="3" name="Subtitle 2">
            <a:extLst>
              <a:ext uri="{FF2B5EF4-FFF2-40B4-BE49-F238E27FC236}">
                <a16:creationId xmlns:a16="http://schemas.microsoft.com/office/drawing/2014/main" id="{84A0CBD1-3A0D-484C-83B9-3C3EA042F68A}"/>
              </a:ext>
            </a:extLst>
          </p:cNvPr>
          <p:cNvSpPr>
            <a:spLocks noGrp="1"/>
          </p:cNvSpPr>
          <p:nvPr>
            <p:ph type="subTitle" idx="1"/>
          </p:nvPr>
        </p:nvSpPr>
        <p:spPr/>
        <p:txBody>
          <a:bodyPr>
            <a:normAutofit lnSpcReduction="10000"/>
          </a:bodyPr>
          <a:lstStyle/>
          <a:p>
            <a:r>
              <a:rPr lang="en-US" dirty="0"/>
              <a:t>Molly Klote, MD, CIP</a:t>
            </a:r>
          </a:p>
          <a:p>
            <a:r>
              <a:rPr lang="en-US" dirty="0"/>
              <a:t>Director, Office of Research Protections, Policy, and Education</a:t>
            </a:r>
          </a:p>
          <a:p>
            <a:r>
              <a:rPr lang="en-US" dirty="0"/>
              <a:t> (ORPP&amp;E)</a:t>
            </a:r>
          </a:p>
          <a:p>
            <a:r>
              <a:rPr lang="en-US" dirty="0"/>
              <a:t>Mary.Klote@va.gov</a:t>
            </a:r>
          </a:p>
        </p:txBody>
      </p:sp>
    </p:spTree>
    <p:extLst>
      <p:ext uri="{BB962C8B-B14F-4D97-AF65-F5344CB8AC3E}">
        <p14:creationId xmlns:p14="http://schemas.microsoft.com/office/powerpoint/2010/main" val="94267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37CD-D741-4C2A-B537-27E69F82E749}"/>
              </a:ext>
            </a:extLst>
          </p:cNvPr>
          <p:cNvSpPr>
            <a:spLocks noGrp="1"/>
          </p:cNvSpPr>
          <p:nvPr>
            <p:ph type="title"/>
          </p:nvPr>
        </p:nvSpPr>
        <p:spPr/>
        <p:txBody>
          <a:bodyPr/>
          <a:lstStyle/>
          <a:p>
            <a:r>
              <a:rPr lang="en-US" dirty="0"/>
              <a:t>Changes in VHA Directive 1200.05 (</a:t>
            </a:r>
            <a:r>
              <a:rPr lang="en-US" dirty="0" err="1"/>
              <a:t>cont</a:t>
            </a:r>
            <a:r>
              <a:rPr lang="en-US" dirty="0"/>
              <a:t>)</a:t>
            </a:r>
          </a:p>
        </p:txBody>
      </p:sp>
      <p:sp>
        <p:nvSpPr>
          <p:cNvPr id="3" name="Content Placeholder 2">
            <a:extLst>
              <a:ext uri="{FF2B5EF4-FFF2-40B4-BE49-F238E27FC236}">
                <a16:creationId xmlns:a16="http://schemas.microsoft.com/office/drawing/2014/main" id="{ADE2B1AC-EDF7-4176-B225-9938F0379D67}"/>
              </a:ext>
            </a:extLst>
          </p:cNvPr>
          <p:cNvSpPr>
            <a:spLocks noGrp="1"/>
          </p:cNvSpPr>
          <p:nvPr>
            <p:ph idx="1"/>
          </p:nvPr>
        </p:nvSpPr>
        <p:spPr/>
        <p:txBody>
          <a:bodyPr>
            <a:normAutofit lnSpcReduction="10000"/>
          </a:bodyPr>
          <a:lstStyle/>
          <a:p>
            <a:r>
              <a:rPr lang="en-US" dirty="0"/>
              <a:t>All neonatal research requires facility director certification</a:t>
            </a:r>
          </a:p>
          <a:p>
            <a:r>
              <a:rPr lang="en-US" dirty="0"/>
              <a:t>Impaired Decision making policies</a:t>
            </a:r>
          </a:p>
          <a:p>
            <a:pPr lvl="1"/>
            <a:r>
              <a:rPr lang="en-US" sz="2800" dirty="0"/>
              <a:t>No longer have VA specific policies</a:t>
            </a:r>
          </a:p>
          <a:p>
            <a:r>
              <a:rPr lang="en-US" dirty="0"/>
              <a:t>Informed Consent Document and HIPAA Authorization may be combined</a:t>
            </a:r>
          </a:p>
          <a:p>
            <a:pPr lvl="1"/>
            <a:r>
              <a:rPr lang="en-US" sz="2800" dirty="0"/>
              <a:t>Not when there is optional future use of data and specimens</a:t>
            </a:r>
          </a:p>
          <a:p>
            <a:pPr lvl="1"/>
            <a:r>
              <a:rPr lang="en-US" sz="2800" dirty="0"/>
              <a:t>Not advised when LARs may consent on behalf of the subject</a:t>
            </a:r>
          </a:p>
          <a:p>
            <a:pPr lvl="1"/>
            <a:r>
              <a:rPr lang="en-US" sz="2800" dirty="0"/>
              <a:t>If standalone, must use 10-0493 (Authorization for Use and Release of Individually Identifiable Health Information for Veterans Health Administration (VHA) Research)</a:t>
            </a:r>
          </a:p>
        </p:txBody>
      </p:sp>
    </p:spTree>
    <p:extLst>
      <p:ext uri="{BB962C8B-B14F-4D97-AF65-F5344CB8AC3E}">
        <p14:creationId xmlns:p14="http://schemas.microsoft.com/office/powerpoint/2010/main" val="342926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1806A-F591-4D16-8E82-6D2CA6C830A5}"/>
              </a:ext>
            </a:extLst>
          </p:cNvPr>
          <p:cNvSpPr>
            <a:spLocks noGrp="1"/>
          </p:cNvSpPr>
          <p:nvPr>
            <p:ph type="title"/>
          </p:nvPr>
        </p:nvSpPr>
        <p:spPr>
          <a:xfrm>
            <a:off x="1037896" y="2519746"/>
            <a:ext cx="10515600" cy="1325563"/>
          </a:xfrm>
        </p:spPr>
        <p:txBody>
          <a:bodyPr/>
          <a:lstStyle/>
          <a:p>
            <a:r>
              <a:rPr lang="en-US" dirty="0"/>
              <a:t>VHA Directive 1200.01 (Jan 24, 2019) </a:t>
            </a:r>
          </a:p>
        </p:txBody>
      </p:sp>
    </p:spTree>
    <p:extLst>
      <p:ext uri="{BB962C8B-B14F-4D97-AF65-F5344CB8AC3E}">
        <p14:creationId xmlns:p14="http://schemas.microsoft.com/office/powerpoint/2010/main" val="1893265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56A2B-A627-4FDF-BF7E-02121E84C374}"/>
              </a:ext>
            </a:extLst>
          </p:cNvPr>
          <p:cNvSpPr>
            <a:spLocks noGrp="1"/>
          </p:cNvSpPr>
          <p:nvPr>
            <p:ph type="title"/>
          </p:nvPr>
        </p:nvSpPr>
        <p:spPr/>
        <p:txBody>
          <a:bodyPr/>
          <a:lstStyle/>
          <a:p>
            <a:r>
              <a:rPr lang="en-US" dirty="0"/>
              <a:t>Changes to VHA Directive 1200.01</a:t>
            </a:r>
          </a:p>
        </p:txBody>
      </p:sp>
      <p:sp>
        <p:nvSpPr>
          <p:cNvPr id="3" name="Content Placeholder 2">
            <a:extLst>
              <a:ext uri="{FF2B5EF4-FFF2-40B4-BE49-F238E27FC236}">
                <a16:creationId xmlns:a16="http://schemas.microsoft.com/office/drawing/2014/main" id="{14216888-8CD8-4045-AA0C-240A2DDF1045}"/>
              </a:ext>
            </a:extLst>
          </p:cNvPr>
          <p:cNvSpPr>
            <a:spLocks noGrp="1"/>
          </p:cNvSpPr>
          <p:nvPr>
            <p:ph idx="1"/>
          </p:nvPr>
        </p:nvSpPr>
        <p:spPr/>
        <p:txBody>
          <a:bodyPr>
            <a:noAutofit/>
          </a:bodyPr>
          <a:lstStyle/>
          <a:p>
            <a:r>
              <a:rPr lang="en-US" sz="2600" dirty="0"/>
              <a:t>Reorganized to match format of VHA Directive 1200.05</a:t>
            </a:r>
          </a:p>
          <a:p>
            <a:pPr lvl="1"/>
            <a:r>
              <a:rPr lang="en-US" sz="2600" dirty="0"/>
              <a:t>Responsibilities defined from USH to the investigators</a:t>
            </a:r>
          </a:p>
          <a:p>
            <a:r>
              <a:rPr lang="en-US" sz="2600" dirty="0"/>
              <a:t>Specific Responsibilities of the VA Research and Development Committee:</a:t>
            </a:r>
          </a:p>
          <a:p>
            <a:pPr lvl="1"/>
            <a:r>
              <a:rPr lang="en-US" sz="2600" dirty="0"/>
              <a:t>Scientific validity, compliance with regulatory and ethical standards responsibilities remain unchanged</a:t>
            </a:r>
          </a:p>
          <a:p>
            <a:pPr lvl="1"/>
            <a:r>
              <a:rPr lang="en-US" sz="2600" dirty="0"/>
              <a:t>New responsibilities for determining whether the VA Facility should participate in a study and ensuring that IRB agreements are in place when using external IRBs</a:t>
            </a:r>
          </a:p>
          <a:p>
            <a:pPr lvl="1"/>
            <a:r>
              <a:rPr lang="en-US" sz="2600" dirty="0"/>
              <a:t>Must establish a local R&amp;D Conflict of Interest Committee</a:t>
            </a:r>
          </a:p>
          <a:p>
            <a:pPr lvl="1"/>
            <a:endParaRPr lang="en-US" sz="2200" dirty="0"/>
          </a:p>
          <a:p>
            <a:pPr marL="0" indent="0">
              <a:buNone/>
            </a:pPr>
            <a:endParaRPr lang="en-US" sz="2600" dirty="0"/>
          </a:p>
        </p:txBody>
      </p:sp>
    </p:spTree>
    <p:extLst>
      <p:ext uri="{BB962C8B-B14F-4D97-AF65-F5344CB8AC3E}">
        <p14:creationId xmlns:p14="http://schemas.microsoft.com/office/powerpoint/2010/main" val="53115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56A2B-A627-4FDF-BF7E-02121E84C374}"/>
              </a:ext>
            </a:extLst>
          </p:cNvPr>
          <p:cNvSpPr>
            <a:spLocks noGrp="1"/>
          </p:cNvSpPr>
          <p:nvPr>
            <p:ph type="title"/>
          </p:nvPr>
        </p:nvSpPr>
        <p:spPr/>
        <p:txBody>
          <a:bodyPr/>
          <a:lstStyle/>
          <a:p>
            <a:r>
              <a:rPr lang="en-US" dirty="0"/>
              <a:t>Changes to VHA Directive 1200.01</a:t>
            </a:r>
          </a:p>
        </p:txBody>
      </p:sp>
      <p:sp>
        <p:nvSpPr>
          <p:cNvPr id="3" name="Content Placeholder 2">
            <a:extLst>
              <a:ext uri="{FF2B5EF4-FFF2-40B4-BE49-F238E27FC236}">
                <a16:creationId xmlns:a16="http://schemas.microsoft.com/office/drawing/2014/main" id="{14216888-8CD8-4045-AA0C-240A2DDF1045}"/>
              </a:ext>
            </a:extLst>
          </p:cNvPr>
          <p:cNvSpPr>
            <a:spLocks noGrp="1"/>
          </p:cNvSpPr>
          <p:nvPr>
            <p:ph idx="1"/>
          </p:nvPr>
        </p:nvSpPr>
        <p:spPr>
          <a:xfrm>
            <a:off x="540327" y="1475509"/>
            <a:ext cx="10813473" cy="5070764"/>
          </a:xfrm>
        </p:spPr>
        <p:txBody>
          <a:bodyPr>
            <a:normAutofit/>
          </a:bodyPr>
          <a:lstStyle/>
          <a:p>
            <a:r>
              <a:rPr lang="en-US" dirty="0"/>
              <a:t>Major Changes in R&amp;D Committee Requirements for Voting Members</a:t>
            </a:r>
          </a:p>
          <a:p>
            <a:pPr lvl="1"/>
            <a:r>
              <a:rPr lang="en-US" dirty="0"/>
              <a:t>Requirement for at least five voting members unchanged</a:t>
            </a:r>
          </a:p>
          <a:p>
            <a:pPr lvl="1"/>
            <a:r>
              <a:rPr lang="en-US" dirty="0"/>
              <a:t>All voting members must have VA appointments, but the VA appointment can be permanent, term, appointment or detail to VA under the Intergovernmental Personnel Act (IPA), or a WOC (Without Compensation).  </a:t>
            </a:r>
          </a:p>
          <a:p>
            <a:pPr lvl="2"/>
            <a:r>
              <a:rPr lang="en-US" dirty="0"/>
              <a:t>This is a major change from the prior requirement for all voting members to be Federal employees compensated full time or part-time permanent Federal employees. </a:t>
            </a:r>
          </a:p>
          <a:p>
            <a:pPr lvl="0"/>
            <a:r>
              <a:rPr lang="en-US" dirty="0"/>
              <a:t>No Change in R&amp;D Committee Operations for the following:</a:t>
            </a:r>
          </a:p>
          <a:p>
            <a:pPr lvl="1"/>
            <a:r>
              <a:rPr lang="en-US" dirty="0"/>
              <a:t>Scheduling meetings and ability to conduct unscheduled meetings for emergent issues</a:t>
            </a:r>
          </a:p>
          <a:p>
            <a:pPr lvl="1"/>
            <a:r>
              <a:rPr lang="en-US" dirty="0"/>
              <a:t>Requirements for minutes of actions at R&amp;D Committee meetings</a:t>
            </a:r>
          </a:p>
          <a:p>
            <a:pPr lvl="1"/>
            <a:r>
              <a:rPr lang="en-US" dirty="0"/>
              <a:t>Review of subcommittees annually</a:t>
            </a:r>
          </a:p>
          <a:p>
            <a:pPr lvl="2"/>
            <a:r>
              <a:rPr lang="en-US" dirty="0"/>
              <a:t>Not as prescribed in prior version of 1200.05 </a:t>
            </a:r>
          </a:p>
          <a:p>
            <a:pPr lvl="1"/>
            <a:endParaRPr lang="en-US" dirty="0">
              <a:solidFill>
                <a:prstClr val="black"/>
              </a:solidFill>
            </a:endParaRPr>
          </a:p>
          <a:p>
            <a:pPr lvl="1"/>
            <a:endParaRPr lang="en-US" dirty="0"/>
          </a:p>
        </p:txBody>
      </p:sp>
    </p:spTree>
    <p:extLst>
      <p:ext uri="{BB962C8B-B14F-4D97-AF65-F5344CB8AC3E}">
        <p14:creationId xmlns:p14="http://schemas.microsoft.com/office/powerpoint/2010/main" val="1327156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28D02-9F76-463B-8A73-A217D1ABA7E6}"/>
              </a:ext>
            </a:extLst>
          </p:cNvPr>
          <p:cNvSpPr>
            <a:spLocks noGrp="1"/>
          </p:cNvSpPr>
          <p:nvPr>
            <p:ph type="title"/>
          </p:nvPr>
        </p:nvSpPr>
        <p:spPr>
          <a:xfrm>
            <a:off x="826077" y="168386"/>
            <a:ext cx="10515600" cy="1325563"/>
          </a:xfrm>
        </p:spPr>
        <p:txBody>
          <a:bodyPr/>
          <a:lstStyle/>
          <a:p>
            <a:r>
              <a:rPr lang="en-US" dirty="0"/>
              <a:t>Changes to VHA Directive 1200.01 (</a:t>
            </a:r>
            <a:r>
              <a:rPr lang="en-US" dirty="0" err="1"/>
              <a:t>cont</a:t>
            </a:r>
            <a:r>
              <a:rPr lang="en-US" dirty="0"/>
              <a:t>)</a:t>
            </a:r>
          </a:p>
        </p:txBody>
      </p:sp>
      <p:sp>
        <p:nvSpPr>
          <p:cNvPr id="3" name="Content Placeholder 2">
            <a:extLst>
              <a:ext uri="{FF2B5EF4-FFF2-40B4-BE49-F238E27FC236}">
                <a16:creationId xmlns:a16="http://schemas.microsoft.com/office/drawing/2014/main" id="{8F009602-1F2B-4732-B02D-B78CBF346E68}"/>
              </a:ext>
            </a:extLst>
          </p:cNvPr>
          <p:cNvSpPr>
            <a:spLocks noGrp="1"/>
          </p:cNvSpPr>
          <p:nvPr>
            <p:ph idx="1"/>
          </p:nvPr>
        </p:nvSpPr>
        <p:spPr>
          <a:xfrm>
            <a:off x="290945" y="1493949"/>
            <a:ext cx="11585864" cy="5035640"/>
          </a:xfrm>
        </p:spPr>
        <p:txBody>
          <a:bodyPr>
            <a:normAutofit fontScale="92500" lnSpcReduction="10000"/>
          </a:bodyPr>
          <a:lstStyle/>
          <a:p>
            <a:r>
              <a:rPr lang="en-US" sz="3200" dirty="0"/>
              <a:t>Major change in R&amp;D Committee oversight when the VA Facility uses any IRB other than its own IRB (such as the National Cancer Institute IRB, the VA Central IRB, the All of Us IRB, an academic affiliated or non-academic affiliated IRB)</a:t>
            </a:r>
          </a:p>
          <a:p>
            <a:pPr lvl="1"/>
            <a:r>
              <a:rPr lang="en-US" sz="3200" dirty="0"/>
              <a:t>R&amp;D Committee reviews and evaluates facility-specific aspects of the relationships to ensure that the obligations of the Memorandum of Understanding (MOU) or IRB reliance agreement is being met</a:t>
            </a:r>
          </a:p>
          <a:p>
            <a:pPr lvl="2"/>
            <a:r>
              <a:rPr lang="en-US" sz="2800" dirty="0"/>
              <a:t>The evaluation may include evaluation of the number of projects handled by the committee, communications, changes in the reliance agreements, changes in processes, and challenges of the relationship</a:t>
            </a:r>
          </a:p>
          <a:p>
            <a:pPr marL="914400" lvl="2" indent="0">
              <a:buNone/>
            </a:pPr>
            <a:endParaRPr lang="en-US" sz="2800" dirty="0"/>
          </a:p>
          <a:p>
            <a:pPr lvl="1"/>
            <a:r>
              <a:rPr lang="en-US" sz="3200" dirty="0"/>
              <a:t>Summary of the annual review and evaluation must be sent to the VA Medical Facility Director.</a:t>
            </a:r>
          </a:p>
          <a:p>
            <a:pPr lvl="1"/>
            <a:endParaRPr lang="en-US" dirty="0"/>
          </a:p>
        </p:txBody>
      </p:sp>
    </p:spTree>
    <p:extLst>
      <p:ext uri="{BB962C8B-B14F-4D97-AF65-F5344CB8AC3E}">
        <p14:creationId xmlns:p14="http://schemas.microsoft.com/office/powerpoint/2010/main" val="369767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59CA-F647-4D93-B400-9DFB17766F4B}"/>
              </a:ext>
            </a:extLst>
          </p:cNvPr>
          <p:cNvSpPr>
            <a:spLocks noGrp="1"/>
          </p:cNvSpPr>
          <p:nvPr>
            <p:ph type="title"/>
          </p:nvPr>
        </p:nvSpPr>
        <p:spPr/>
        <p:txBody>
          <a:bodyPr/>
          <a:lstStyle/>
          <a:p>
            <a:r>
              <a:rPr lang="en-US" dirty="0"/>
              <a:t>Changes to VHA Directive 1200.01 (</a:t>
            </a:r>
            <a:r>
              <a:rPr lang="en-US" dirty="0" err="1"/>
              <a:t>cont</a:t>
            </a:r>
            <a:r>
              <a:rPr lang="en-US" dirty="0"/>
              <a:t>)</a:t>
            </a:r>
          </a:p>
        </p:txBody>
      </p:sp>
      <p:sp>
        <p:nvSpPr>
          <p:cNvPr id="3" name="Content Placeholder 2">
            <a:extLst>
              <a:ext uri="{FF2B5EF4-FFF2-40B4-BE49-F238E27FC236}">
                <a16:creationId xmlns:a16="http://schemas.microsoft.com/office/drawing/2014/main" id="{F38654D3-6893-4598-928C-F6DD3E1F44BA}"/>
              </a:ext>
            </a:extLst>
          </p:cNvPr>
          <p:cNvSpPr>
            <a:spLocks noGrp="1"/>
          </p:cNvSpPr>
          <p:nvPr>
            <p:ph idx="1"/>
          </p:nvPr>
        </p:nvSpPr>
        <p:spPr/>
        <p:txBody>
          <a:bodyPr/>
          <a:lstStyle/>
          <a:p>
            <a:r>
              <a:rPr lang="en-US" sz="3200" dirty="0"/>
              <a:t>Eliminates monthly R&amp;DC meeting requirement</a:t>
            </a:r>
          </a:p>
          <a:p>
            <a:pPr lvl="1"/>
            <a:r>
              <a:rPr lang="en-US" sz="3200" dirty="0"/>
              <a:t>As needed</a:t>
            </a:r>
          </a:p>
          <a:p>
            <a:r>
              <a:rPr lang="en-US" sz="3200" dirty="0"/>
              <a:t>Must establish a local R&amp;D Conflict of Interest Committee</a:t>
            </a:r>
          </a:p>
          <a:p>
            <a:pPr lvl="1"/>
            <a:r>
              <a:rPr lang="en-US" sz="3200" dirty="0"/>
              <a:t>Reviews OGE-450 Alt-VA as submitted by VA investigators</a:t>
            </a:r>
          </a:p>
          <a:p>
            <a:r>
              <a:rPr lang="en-US" sz="3200" dirty="0"/>
              <a:t>Allows for designated reviewer process</a:t>
            </a:r>
          </a:p>
          <a:p>
            <a:endParaRPr lang="en-US" dirty="0"/>
          </a:p>
        </p:txBody>
      </p:sp>
    </p:spTree>
    <p:extLst>
      <p:ext uri="{BB962C8B-B14F-4D97-AF65-F5344CB8AC3E}">
        <p14:creationId xmlns:p14="http://schemas.microsoft.com/office/powerpoint/2010/main" val="135014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838200" y="136525"/>
            <a:ext cx="10515600" cy="1325563"/>
          </a:xfrm>
        </p:spPr>
        <p:txBody>
          <a:bodyPr/>
          <a:lstStyle/>
          <a:p>
            <a:r>
              <a:rPr lang="en-US" dirty="0"/>
              <a:t>Changes in VHA Directive 1200.01</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145473" y="1319645"/>
            <a:ext cx="11208327" cy="5434446"/>
          </a:xfrm>
        </p:spPr>
        <p:txBody>
          <a:bodyPr>
            <a:normAutofit lnSpcReduction="10000"/>
          </a:bodyPr>
          <a:lstStyle/>
          <a:p>
            <a:r>
              <a:rPr lang="en-US" sz="2200" dirty="0"/>
              <a:t>Designated Review by R&amp;DC </a:t>
            </a:r>
          </a:p>
          <a:p>
            <a:pPr lvl="1"/>
            <a:r>
              <a:rPr lang="en-US" sz="2200" dirty="0"/>
              <a:t>Like an IRB expedited review or IACUC designated review – 1 member minimum</a:t>
            </a:r>
          </a:p>
          <a:p>
            <a:pPr lvl="2"/>
            <a:r>
              <a:rPr lang="en-US" sz="2200" dirty="0"/>
              <a:t>May review on behalf of the full committee </a:t>
            </a:r>
          </a:p>
          <a:p>
            <a:pPr lvl="2"/>
            <a:r>
              <a:rPr lang="en-US" sz="2200" dirty="0"/>
              <a:t>Designated reviewer may require changes</a:t>
            </a:r>
          </a:p>
          <a:p>
            <a:pPr lvl="2"/>
            <a:r>
              <a:rPr lang="en-US" sz="2200" dirty="0"/>
              <a:t>R&amp;DC designated review approvals must be reported at next convened R&amp;DC</a:t>
            </a:r>
          </a:p>
          <a:p>
            <a:pPr lvl="1"/>
            <a:r>
              <a:rPr lang="en-US" sz="2200" dirty="0"/>
              <a:t>Examples when Designated Review is Permitted:</a:t>
            </a:r>
          </a:p>
          <a:p>
            <a:pPr lvl="2"/>
            <a:r>
              <a:rPr lang="en-US" sz="2200" dirty="0"/>
              <a:t>Minor changes to a protocol required by R&amp;DC following full board review</a:t>
            </a:r>
          </a:p>
          <a:p>
            <a:pPr lvl="2"/>
            <a:r>
              <a:rPr lang="en-US" sz="2200" dirty="0"/>
              <a:t>Subcommittee approved; or approved  with stipulated changes (conditional approval or approved with modifications)</a:t>
            </a:r>
          </a:p>
          <a:p>
            <a:pPr lvl="2"/>
            <a:r>
              <a:rPr lang="en-US" sz="2200" dirty="0"/>
              <a:t>Final approval contingent on PO/ISSO review</a:t>
            </a:r>
          </a:p>
          <a:p>
            <a:pPr lvl="2"/>
            <a:r>
              <a:rPr lang="en-US" sz="2200" dirty="0"/>
              <a:t>Exempt and Expedited protocols</a:t>
            </a:r>
          </a:p>
          <a:p>
            <a:pPr lvl="2"/>
            <a:r>
              <a:rPr lang="en-US" sz="2200" dirty="0"/>
              <a:t>Expanded Access – single patient expanded access approved by the IRB Chair or another appropriate IRB voting member</a:t>
            </a:r>
          </a:p>
          <a:p>
            <a:pPr lvl="2"/>
            <a:r>
              <a:rPr lang="en-US" sz="2200" dirty="0"/>
              <a:t>Research that does not involve human subjects, biosafety level (BSL-3) or high containment, use of select agents or non-exempt quantities of selected toxins, USDA-regulated animal species, or any animal research involving more than momentary or distress to animals</a:t>
            </a:r>
          </a:p>
          <a:p>
            <a:pPr marL="914400" lvl="2" indent="0">
              <a:buNone/>
            </a:pPr>
            <a:endParaRPr lang="en-US" dirty="0"/>
          </a:p>
          <a:p>
            <a:endParaRPr lang="en-US" dirty="0"/>
          </a:p>
        </p:txBody>
      </p:sp>
    </p:spTree>
    <p:extLst>
      <p:ext uri="{BB962C8B-B14F-4D97-AF65-F5344CB8AC3E}">
        <p14:creationId xmlns:p14="http://schemas.microsoft.com/office/powerpoint/2010/main" val="3171753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812B-BAEA-4959-9924-47EFC845D51F}"/>
              </a:ext>
            </a:extLst>
          </p:cNvPr>
          <p:cNvSpPr>
            <a:spLocks noGrp="1"/>
          </p:cNvSpPr>
          <p:nvPr>
            <p:ph type="title"/>
          </p:nvPr>
        </p:nvSpPr>
        <p:spPr/>
        <p:txBody>
          <a:bodyPr/>
          <a:lstStyle/>
          <a:p>
            <a:r>
              <a:rPr lang="en-US" dirty="0"/>
              <a:t>Changes to Directive 1200.01 (</a:t>
            </a:r>
            <a:r>
              <a:rPr lang="en-US" dirty="0" err="1"/>
              <a:t>cont</a:t>
            </a:r>
            <a:r>
              <a:rPr lang="en-US" dirty="0"/>
              <a:t>)</a:t>
            </a:r>
          </a:p>
        </p:txBody>
      </p:sp>
      <p:sp>
        <p:nvSpPr>
          <p:cNvPr id="3" name="Content Placeholder 2">
            <a:extLst>
              <a:ext uri="{FF2B5EF4-FFF2-40B4-BE49-F238E27FC236}">
                <a16:creationId xmlns:a16="http://schemas.microsoft.com/office/drawing/2014/main" id="{0B76B23F-8D78-41E3-95AD-3F26DB81870B}"/>
              </a:ext>
            </a:extLst>
          </p:cNvPr>
          <p:cNvSpPr>
            <a:spLocks noGrp="1"/>
          </p:cNvSpPr>
          <p:nvPr>
            <p:ph idx="1"/>
          </p:nvPr>
        </p:nvSpPr>
        <p:spPr/>
        <p:txBody>
          <a:bodyPr>
            <a:normAutofit/>
          </a:bodyPr>
          <a:lstStyle/>
          <a:p>
            <a:r>
              <a:rPr lang="en-US" dirty="0"/>
              <a:t>Unchanged - R&amp;DC Review when Another Subcommittee is Primary (</a:t>
            </a:r>
            <a:r>
              <a:rPr lang="en-US" dirty="0" err="1"/>
              <a:t>eg</a:t>
            </a:r>
            <a:r>
              <a:rPr lang="en-US" dirty="0"/>
              <a:t>. IRB)</a:t>
            </a:r>
          </a:p>
          <a:p>
            <a:pPr lvl="1"/>
            <a:r>
              <a:rPr lang="en-US" dirty="0"/>
              <a:t>Unchanged – No requirement to review and approve amendments and conduct continuing reviews </a:t>
            </a:r>
          </a:p>
          <a:p>
            <a:pPr lvl="1"/>
            <a:r>
              <a:rPr lang="en-US" dirty="0"/>
              <a:t>Changed - Need to oversee through minutes from subcommittee</a:t>
            </a:r>
            <a:endParaRPr lang="en-US" dirty="0">
              <a:solidFill>
                <a:srgbClr val="C4262E"/>
              </a:solidFill>
            </a:endParaRPr>
          </a:p>
          <a:p>
            <a:pPr lvl="1"/>
            <a:r>
              <a:rPr lang="en-US" dirty="0"/>
              <a:t>May still disapprove a study that was approved by a subcommittee</a:t>
            </a:r>
          </a:p>
          <a:p>
            <a:pPr lvl="1"/>
            <a:r>
              <a:rPr lang="en-US" dirty="0"/>
              <a:t>May require changes to a study approved by a subcommittee</a:t>
            </a:r>
          </a:p>
          <a:p>
            <a:pPr lvl="1"/>
            <a:endParaRPr lang="en-US" dirty="0"/>
          </a:p>
          <a:p>
            <a:pPr lvl="1"/>
            <a:endParaRPr lang="en-US" dirty="0"/>
          </a:p>
        </p:txBody>
      </p:sp>
    </p:spTree>
    <p:extLst>
      <p:ext uri="{BB962C8B-B14F-4D97-AF65-F5344CB8AC3E}">
        <p14:creationId xmlns:p14="http://schemas.microsoft.com/office/powerpoint/2010/main" val="3809638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EA511-2EE8-4147-A964-5A04F368A357}"/>
              </a:ext>
            </a:extLst>
          </p:cNvPr>
          <p:cNvSpPr>
            <a:spLocks noGrp="1"/>
          </p:cNvSpPr>
          <p:nvPr>
            <p:ph type="title"/>
          </p:nvPr>
        </p:nvSpPr>
        <p:spPr/>
        <p:txBody>
          <a:bodyPr/>
          <a:lstStyle/>
          <a:p>
            <a:r>
              <a:rPr lang="en-US" dirty="0"/>
              <a:t>Changes to Directive 1200.01 (</a:t>
            </a:r>
            <a:r>
              <a:rPr lang="en-US" dirty="0" err="1"/>
              <a:t>cont</a:t>
            </a:r>
            <a:r>
              <a:rPr lang="en-US" dirty="0"/>
              <a:t>)</a:t>
            </a:r>
          </a:p>
        </p:txBody>
      </p:sp>
      <p:sp>
        <p:nvSpPr>
          <p:cNvPr id="3" name="Content Placeholder 2">
            <a:extLst>
              <a:ext uri="{FF2B5EF4-FFF2-40B4-BE49-F238E27FC236}">
                <a16:creationId xmlns:a16="http://schemas.microsoft.com/office/drawing/2014/main" id="{1C2D735D-7813-4A91-A4D7-FE13B6CAB6E1}"/>
              </a:ext>
            </a:extLst>
          </p:cNvPr>
          <p:cNvSpPr>
            <a:spLocks noGrp="1"/>
          </p:cNvSpPr>
          <p:nvPr>
            <p:ph idx="1"/>
          </p:nvPr>
        </p:nvSpPr>
        <p:spPr/>
        <p:txBody>
          <a:bodyPr/>
          <a:lstStyle/>
          <a:p>
            <a:r>
              <a:rPr lang="en-US" dirty="0">
                <a:solidFill>
                  <a:srgbClr val="00B050"/>
                </a:solidFill>
              </a:rPr>
              <a:t>R&amp;DC Review when External IRB Involved</a:t>
            </a:r>
          </a:p>
          <a:p>
            <a:pPr lvl="1"/>
            <a:r>
              <a:rPr lang="en-US" dirty="0"/>
              <a:t>R&amp;DC must document</a:t>
            </a:r>
          </a:p>
          <a:p>
            <a:pPr lvl="2"/>
            <a:r>
              <a:rPr lang="en-US" dirty="0"/>
              <a:t>Research supports the VA mission</a:t>
            </a:r>
          </a:p>
          <a:p>
            <a:pPr lvl="2"/>
            <a:r>
              <a:rPr lang="en-US" dirty="0"/>
              <a:t>Is scientifically meritorious</a:t>
            </a:r>
          </a:p>
          <a:p>
            <a:pPr lvl="2"/>
            <a:r>
              <a:rPr lang="en-US" dirty="0"/>
              <a:t>Compliance with VA data and specimen storage IAW VHA 1605.01 and VHA 6500</a:t>
            </a:r>
          </a:p>
          <a:p>
            <a:pPr lvl="1"/>
            <a:r>
              <a:rPr lang="en-US" dirty="0"/>
              <a:t>No requirement to review and approve amendments and continuing review</a:t>
            </a:r>
          </a:p>
          <a:p>
            <a:pPr lvl="1"/>
            <a:r>
              <a:rPr lang="en-US" dirty="0"/>
              <a:t>Need to oversee through minutes from subcommittee</a:t>
            </a:r>
          </a:p>
          <a:p>
            <a:pPr lvl="1"/>
            <a:r>
              <a:rPr lang="en-US" dirty="0"/>
              <a:t>May still disapprove a study that was approved by a subcommittee</a:t>
            </a:r>
          </a:p>
          <a:p>
            <a:pPr lvl="1"/>
            <a:r>
              <a:rPr lang="en-US" dirty="0"/>
              <a:t>May require changes to a study approved by a subcommittee</a:t>
            </a:r>
          </a:p>
          <a:p>
            <a:pPr marL="457200" lvl="1" indent="0">
              <a:buNone/>
            </a:pPr>
            <a:endParaRPr lang="en-US" dirty="0"/>
          </a:p>
        </p:txBody>
      </p:sp>
    </p:spTree>
    <p:extLst>
      <p:ext uri="{BB962C8B-B14F-4D97-AF65-F5344CB8AC3E}">
        <p14:creationId xmlns:p14="http://schemas.microsoft.com/office/powerpoint/2010/main" val="4233163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37E9-E120-44E6-8344-86F368CA6B25}"/>
              </a:ext>
            </a:extLst>
          </p:cNvPr>
          <p:cNvSpPr>
            <a:spLocks noGrp="1"/>
          </p:cNvSpPr>
          <p:nvPr>
            <p:ph type="title"/>
          </p:nvPr>
        </p:nvSpPr>
        <p:spPr/>
        <p:txBody>
          <a:bodyPr/>
          <a:lstStyle/>
          <a:p>
            <a:r>
              <a:rPr lang="en-US" dirty="0"/>
              <a:t>Changes to 1200.01 (</a:t>
            </a:r>
            <a:r>
              <a:rPr lang="en-US" dirty="0" err="1"/>
              <a:t>cont</a:t>
            </a:r>
            <a:r>
              <a:rPr lang="en-US" dirty="0"/>
              <a:t>)</a:t>
            </a:r>
          </a:p>
        </p:txBody>
      </p:sp>
      <p:sp>
        <p:nvSpPr>
          <p:cNvPr id="3" name="Content Placeholder 2">
            <a:extLst>
              <a:ext uri="{FF2B5EF4-FFF2-40B4-BE49-F238E27FC236}">
                <a16:creationId xmlns:a16="http://schemas.microsoft.com/office/drawing/2014/main" id="{1294A1B0-9744-467B-8711-E7058A85E6FF}"/>
              </a:ext>
            </a:extLst>
          </p:cNvPr>
          <p:cNvSpPr>
            <a:spLocks noGrp="1"/>
          </p:cNvSpPr>
          <p:nvPr>
            <p:ph idx="1"/>
          </p:nvPr>
        </p:nvSpPr>
        <p:spPr/>
        <p:txBody>
          <a:bodyPr>
            <a:normAutofit lnSpcReduction="10000"/>
          </a:bodyPr>
          <a:lstStyle/>
          <a:p>
            <a:r>
              <a:rPr lang="en-US" dirty="0">
                <a:solidFill>
                  <a:srgbClr val="00B050"/>
                </a:solidFill>
              </a:rPr>
              <a:t>R&amp;DC Review when </a:t>
            </a:r>
            <a:r>
              <a:rPr lang="en-US" u="sng" dirty="0">
                <a:solidFill>
                  <a:srgbClr val="00B050"/>
                </a:solidFill>
              </a:rPr>
              <a:t>ONLY</a:t>
            </a:r>
            <a:r>
              <a:rPr lang="en-US" dirty="0">
                <a:solidFill>
                  <a:srgbClr val="00B050"/>
                </a:solidFill>
              </a:rPr>
              <a:t> reviewing committee</a:t>
            </a:r>
            <a:endParaRPr lang="en-US" dirty="0"/>
          </a:p>
          <a:p>
            <a:pPr lvl="1"/>
            <a:r>
              <a:rPr lang="en-US" dirty="0"/>
              <a:t>May use designated review for those research activities specified in policy or have quorum at convened meeting</a:t>
            </a:r>
          </a:p>
          <a:p>
            <a:pPr lvl="1"/>
            <a:r>
              <a:rPr lang="en-US" dirty="0"/>
              <a:t>All amendment and continuing reviews</a:t>
            </a:r>
          </a:p>
          <a:p>
            <a:pPr lvl="1"/>
            <a:r>
              <a:rPr lang="en-US" dirty="0"/>
              <a:t>Set timeframe for continuing review</a:t>
            </a:r>
          </a:p>
          <a:p>
            <a:pPr lvl="2"/>
            <a:r>
              <a:rPr lang="en-US" dirty="0"/>
              <a:t>Not to exceed 365 days</a:t>
            </a:r>
          </a:p>
          <a:p>
            <a:pPr lvl="2"/>
            <a:r>
              <a:rPr lang="en-US" dirty="0"/>
              <a:t>Based on the date that all required changes are made</a:t>
            </a:r>
          </a:p>
          <a:p>
            <a:pPr lvl="1"/>
            <a:r>
              <a:rPr lang="en-US" dirty="0"/>
              <a:t>Continuing Review Elements</a:t>
            </a:r>
          </a:p>
          <a:p>
            <a:pPr lvl="2"/>
            <a:r>
              <a:rPr lang="en-US" dirty="0"/>
              <a:t>Scientific Progress</a:t>
            </a:r>
          </a:p>
          <a:p>
            <a:pPr lvl="2"/>
            <a:r>
              <a:rPr lang="en-US" dirty="0"/>
              <a:t>Budget changes</a:t>
            </a:r>
          </a:p>
          <a:p>
            <a:pPr lvl="2"/>
            <a:r>
              <a:rPr lang="en-US" dirty="0"/>
              <a:t>Changes in space, personnel, equipment, supplies</a:t>
            </a:r>
          </a:p>
          <a:p>
            <a:pPr lvl="2"/>
            <a:r>
              <a:rPr lang="en-US" dirty="0"/>
              <a:t>Summary and impact of unanticipated problems</a:t>
            </a:r>
          </a:p>
          <a:p>
            <a:pPr lvl="2"/>
            <a:r>
              <a:rPr lang="en-US" dirty="0"/>
              <a:t>Any issues of non-compliance</a:t>
            </a:r>
          </a:p>
          <a:p>
            <a:pPr lvl="1"/>
            <a:endParaRPr lang="en-US" dirty="0"/>
          </a:p>
        </p:txBody>
      </p:sp>
    </p:spTree>
    <p:extLst>
      <p:ext uri="{BB962C8B-B14F-4D97-AF65-F5344CB8AC3E}">
        <p14:creationId xmlns:p14="http://schemas.microsoft.com/office/powerpoint/2010/main" val="148450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701800"/>
            <a:ext cx="11074400" cy="4648200"/>
          </a:xfrm>
        </p:spPr>
        <p:txBody>
          <a:bodyPr/>
          <a:lstStyle/>
          <a:p>
            <a:pPr marL="685783" lvl="2" indent="-685783">
              <a:buFont typeface="Arial"/>
              <a:buChar char="•"/>
            </a:pPr>
            <a:r>
              <a:rPr lang="en-US" sz="3733" dirty="0"/>
              <a:t>New Director as of October 29, 2018 </a:t>
            </a:r>
          </a:p>
          <a:p>
            <a:pPr marL="685783" lvl="2" indent="-685783">
              <a:buFont typeface="Arial"/>
              <a:buChar char="•"/>
            </a:pPr>
            <a:r>
              <a:rPr lang="en-US" sz="3733" dirty="0"/>
              <a:t>Program Name Change to the Office of Research Protections, Policy, and Education (ORPP&amp;E)</a:t>
            </a:r>
          </a:p>
          <a:p>
            <a:pPr marL="685783" lvl="2" indent="-685783">
              <a:buFont typeface="Arial"/>
              <a:buChar char="•"/>
            </a:pPr>
            <a:r>
              <a:rPr lang="en-US" sz="3733" dirty="0"/>
              <a:t>Revised Mission and Vision reflecting the changing environment of VA research</a:t>
            </a:r>
          </a:p>
        </p:txBody>
      </p:sp>
      <p:sp>
        <p:nvSpPr>
          <p:cNvPr id="2" name="Title 1"/>
          <p:cNvSpPr>
            <a:spLocks noGrp="1"/>
          </p:cNvSpPr>
          <p:nvPr>
            <p:ph type="title"/>
          </p:nvPr>
        </p:nvSpPr>
        <p:spPr/>
        <p:txBody>
          <a:bodyPr>
            <a:normAutofit/>
          </a:bodyPr>
          <a:lstStyle/>
          <a:p>
            <a:r>
              <a:rPr lang="en-US" sz="3200" dirty="0"/>
              <a:t>Key Updates in the Office Formerly Known as the Program for Research Integrity, Development, and Education (PRIDE)</a:t>
            </a:r>
          </a:p>
        </p:txBody>
      </p:sp>
    </p:spTree>
    <p:custDataLst>
      <p:tags r:id="rId1"/>
    </p:custDataLst>
    <p:extLst>
      <p:ext uri="{BB962C8B-B14F-4D97-AF65-F5344CB8AC3E}">
        <p14:creationId xmlns:p14="http://schemas.microsoft.com/office/powerpoint/2010/main" val="1920083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8978D-5E6B-46FD-B6AC-651BC901F408}"/>
              </a:ext>
            </a:extLst>
          </p:cNvPr>
          <p:cNvSpPr>
            <a:spLocks noGrp="1"/>
          </p:cNvSpPr>
          <p:nvPr>
            <p:ph type="title"/>
          </p:nvPr>
        </p:nvSpPr>
        <p:spPr/>
        <p:txBody>
          <a:bodyPr/>
          <a:lstStyle/>
          <a:p>
            <a:r>
              <a:rPr lang="en-US" dirty="0"/>
              <a:t>Changes to VHA Directive 1200.01 (</a:t>
            </a:r>
            <a:r>
              <a:rPr lang="en-US" dirty="0" err="1"/>
              <a:t>cont</a:t>
            </a:r>
            <a:r>
              <a:rPr lang="en-US" dirty="0"/>
              <a:t>)</a:t>
            </a:r>
          </a:p>
        </p:txBody>
      </p:sp>
      <p:sp>
        <p:nvSpPr>
          <p:cNvPr id="3" name="Content Placeholder 2">
            <a:extLst>
              <a:ext uri="{FF2B5EF4-FFF2-40B4-BE49-F238E27FC236}">
                <a16:creationId xmlns:a16="http://schemas.microsoft.com/office/drawing/2014/main" id="{4B9820DB-B1EC-4A96-B124-6679F253E470}"/>
              </a:ext>
            </a:extLst>
          </p:cNvPr>
          <p:cNvSpPr>
            <a:spLocks noGrp="1"/>
          </p:cNvSpPr>
          <p:nvPr>
            <p:ph idx="1"/>
          </p:nvPr>
        </p:nvSpPr>
        <p:spPr/>
        <p:txBody>
          <a:bodyPr>
            <a:noAutofit/>
          </a:bodyPr>
          <a:lstStyle/>
          <a:p>
            <a:r>
              <a:rPr lang="en-US" dirty="0"/>
              <a:t>Collaborative Research</a:t>
            </a:r>
          </a:p>
          <a:p>
            <a:pPr lvl="1"/>
            <a:r>
              <a:rPr lang="en-US" sz="2800" dirty="0"/>
              <a:t>R&amp;DC only approves the VA research portion in a collaborative study</a:t>
            </a:r>
          </a:p>
          <a:p>
            <a:pPr lvl="1"/>
            <a:r>
              <a:rPr lang="en-US" sz="2800" dirty="0"/>
              <a:t>All partners in the collaboration must obtain review or rely for review</a:t>
            </a:r>
          </a:p>
          <a:p>
            <a:pPr lvl="1"/>
            <a:r>
              <a:rPr lang="en-US" sz="2800" dirty="0"/>
              <a:t>All must hold FWA if non exempt human research</a:t>
            </a:r>
          </a:p>
          <a:p>
            <a:pPr lvl="1"/>
            <a:r>
              <a:rPr lang="en-US" sz="2800" dirty="0"/>
              <a:t>Material Transfer Agreements (MTA) are required for the transfer of </a:t>
            </a:r>
            <a:r>
              <a:rPr lang="en-US" sz="2800" dirty="0" err="1"/>
              <a:t>biospecimens</a:t>
            </a:r>
            <a:r>
              <a:rPr lang="en-US" sz="2800" dirty="0"/>
              <a:t> from an individual VA facility even if to another VA facility</a:t>
            </a:r>
          </a:p>
          <a:p>
            <a:pPr lvl="2"/>
            <a:r>
              <a:rPr lang="en-US" sz="2800" dirty="0"/>
              <a:t>If sending to a non-Federal institution a CRADA may replace the MTA</a:t>
            </a:r>
          </a:p>
        </p:txBody>
      </p:sp>
    </p:spTree>
    <p:extLst>
      <p:ext uri="{BB962C8B-B14F-4D97-AF65-F5344CB8AC3E}">
        <p14:creationId xmlns:p14="http://schemas.microsoft.com/office/powerpoint/2010/main" val="1887876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BC5C-9E6B-4408-9BB7-ADD7EEB8B566}"/>
              </a:ext>
            </a:extLst>
          </p:cNvPr>
          <p:cNvSpPr>
            <a:spLocks noGrp="1"/>
          </p:cNvSpPr>
          <p:nvPr>
            <p:ph type="title"/>
          </p:nvPr>
        </p:nvSpPr>
        <p:spPr/>
        <p:txBody>
          <a:bodyPr/>
          <a:lstStyle/>
          <a:p>
            <a:r>
              <a:rPr lang="en-US" dirty="0"/>
              <a:t>Changes to VHA Directive 1200.01 (</a:t>
            </a:r>
            <a:r>
              <a:rPr lang="en-US" dirty="0" err="1"/>
              <a:t>cont</a:t>
            </a:r>
            <a:r>
              <a:rPr lang="en-US" dirty="0"/>
              <a:t>)</a:t>
            </a:r>
          </a:p>
        </p:txBody>
      </p:sp>
      <p:sp>
        <p:nvSpPr>
          <p:cNvPr id="3" name="Content Placeholder 2">
            <a:extLst>
              <a:ext uri="{FF2B5EF4-FFF2-40B4-BE49-F238E27FC236}">
                <a16:creationId xmlns:a16="http://schemas.microsoft.com/office/drawing/2014/main" id="{394C1B10-069D-4421-BE46-FE12A654C1FC}"/>
              </a:ext>
            </a:extLst>
          </p:cNvPr>
          <p:cNvSpPr>
            <a:spLocks noGrp="1"/>
          </p:cNvSpPr>
          <p:nvPr>
            <p:ph idx="1"/>
          </p:nvPr>
        </p:nvSpPr>
        <p:spPr/>
        <p:txBody>
          <a:bodyPr>
            <a:normAutofit/>
          </a:bodyPr>
          <a:lstStyle/>
          <a:p>
            <a:r>
              <a:rPr lang="en-US" dirty="0"/>
              <a:t>Non-Veterans in Research</a:t>
            </a:r>
          </a:p>
          <a:p>
            <a:pPr lvl="1"/>
            <a:r>
              <a:rPr lang="en-US" sz="2800" dirty="0"/>
              <a:t>When permitted to participate:</a:t>
            </a:r>
          </a:p>
          <a:p>
            <a:pPr lvl="2"/>
            <a:r>
              <a:rPr lang="en-US" sz="2800" dirty="0"/>
              <a:t>Must be insufficient Veterans to conduct the study</a:t>
            </a:r>
          </a:p>
          <a:p>
            <a:pPr lvl="2"/>
            <a:r>
              <a:rPr lang="en-US" sz="2800" u="sng" dirty="0"/>
              <a:t>OR</a:t>
            </a:r>
            <a:r>
              <a:rPr lang="en-US" sz="2800" dirty="0"/>
              <a:t> study focus is on a non Veteran population in support of a mission essential project (e.g. caregiver study)</a:t>
            </a:r>
          </a:p>
          <a:p>
            <a:pPr lvl="3"/>
            <a:r>
              <a:rPr lang="en-US" sz="2800" dirty="0"/>
              <a:t>Active duty military </a:t>
            </a:r>
          </a:p>
          <a:p>
            <a:pPr lvl="1"/>
            <a:r>
              <a:rPr lang="en-US" sz="2800" dirty="0"/>
              <a:t>The investigator must justify including non-Veterans, and the R&amp;D Committee must review the justification and provide specific approval for recruitment of non-Veterans.</a:t>
            </a:r>
            <a:endParaRPr lang="en-US" sz="2800" strike="sngStrike" dirty="0"/>
          </a:p>
          <a:p>
            <a:pPr lvl="1"/>
            <a:r>
              <a:rPr lang="en-US" sz="2800" dirty="0"/>
              <a:t>All non-Veterans must be provided VA Privacy Practices.</a:t>
            </a:r>
          </a:p>
          <a:p>
            <a:pPr marL="457200" lvl="1" indent="0">
              <a:buNone/>
            </a:pPr>
            <a:endParaRPr lang="en-US" sz="2800" dirty="0"/>
          </a:p>
        </p:txBody>
      </p:sp>
    </p:spTree>
    <p:extLst>
      <p:ext uri="{BB962C8B-B14F-4D97-AF65-F5344CB8AC3E}">
        <p14:creationId xmlns:p14="http://schemas.microsoft.com/office/powerpoint/2010/main" val="13303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95400"/>
            <a:ext cx="11074400" cy="5080000"/>
          </a:xfrm>
        </p:spPr>
        <p:txBody>
          <a:bodyPr/>
          <a:lstStyle/>
          <a:p>
            <a:r>
              <a:rPr lang="en-US" sz="2800" dirty="0"/>
              <a:t>ACT for Veterans</a:t>
            </a:r>
          </a:p>
          <a:p>
            <a:pPr lvl="1"/>
            <a:r>
              <a:rPr lang="en-US" sz="2800" dirty="0"/>
              <a:t>13 subcommittees looking at all aspects of improving clinical trial participation and conduct</a:t>
            </a:r>
          </a:p>
          <a:p>
            <a:pPr lvl="2"/>
            <a:r>
              <a:rPr lang="en-US" sz="2800" dirty="0"/>
              <a:t>Electronic platform</a:t>
            </a:r>
          </a:p>
          <a:p>
            <a:pPr lvl="2"/>
            <a:r>
              <a:rPr lang="en-US" sz="2800" dirty="0"/>
              <a:t>Rural/small site engagement</a:t>
            </a:r>
          </a:p>
          <a:p>
            <a:pPr lvl="2"/>
            <a:r>
              <a:rPr lang="en-US" sz="2800" dirty="0"/>
              <a:t>Policy changes</a:t>
            </a:r>
          </a:p>
          <a:p>
            <a:pPr lvl="3"/>
            <a:r>
              <a:rPr lang="en-US" sz="1933" dirty="0"/>
              <a:t>Expanding Non-VA IRB use</a:t>
            </a:r>
          </a:p>
          <a:p>
            <a:r>
              <a:rPr lang="en-US" sz="2800" dirty="0"/>
              <a:t>Research Support Division</a:t>
            </a:r>
          </a:p>
          <a:p>
            <a:pPr lvl="1"/>
            <a:r>
              <a:rPr lang="en-US" sz="2800" dirty="0"/>
              <a:t>Uniting Information Security Office policy and support across VA</a:t>
            </a:r>
          </a:p>
          <a:p>
            <a:r>
              <a:rPr lang="en-US" sz="2800" dirty="0"/>
              <a:t>10X </a:t>
            </a:r>
          </a:p>
          <a:p>
            <a:pPr lvl="1"/>
            <a:r>
              <a:rPr lang="en-US" sz="2800" dirty="0"/>
              <a:t>New division to unite academic/GME partnerships and research </a:t>
            </a:r>
          </a:p>
          <a:p>
            <a:pPr lvl="1"/>
            <a:endParaRPr lang="en-US" dirty="0"/>
          </a:p>
        </p:txBody>
      </p:sp>
      <p:sp>
        <p:nvSpPr>
          <p:cNvPr id="3" name="Title 2"/>
          <p:cNvSpPr>
            <a:spLocks noGrp="1"/>
          </p:cNvSpPr>
          <p:nvPr>
            <p:ph type="title"/>
          </p:nvPr>
        </p:nvSpPr>
        <p:spPr/>
        <p:txBody>
          <a:bodyPr/>
          <a:lstStyle/>
          <a:p>
            <a:r>
              <a:rPr lang="en-US" dirty="0"/>
              <a:t>ORD/VA initiatives</a:t>
            </a:r>
          </a:p>
        </p:txBody>
      </p:sp>
    </p:spTree>
    <p:extLst>
      <p:ext uri="{BB962C8B-B14F-4D97-AF65-F5344CB8AC3E}">
        <p14:creationId xmlns:p14="http://schemas.microsoft.com/office/powerpoint/2010/main" val="2365542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Documents Posting on ORD Website</a:t>
            </a:r>
            <a:endParaRPr lang="en-US" strike="sngStrike" dirty="0"/>
          </a:p>
          <a:p>
            <a:r>
              <a:rPr lang="en-US" dirty="0"/>
              <a:t>Regional Educational and Policy support</a:t>
            </a:r>
          </a:p>
          <a:p>
            <a:r>
              <a:rPr lang="en-US" dirty="0"/>
              <a:t>ORPP&amp;E educational platform</a:t>
            </a:r>
          </a:p>
          <a:p>
            <a:r>
              <a:rPr lang="en-US" dirty="0"/>
              <a:t>Revised web presence</a:t>
            </a:r>
          </a:p>
          <a:p>
            <a:r>
              <a:rPr lang="en-US" dirty="0"/>
              <a:t>Support for FDA site inspections</a:t>
            </a:r>
          </a:p>
          <a:p>
            <a:r>
              <a:rPr lang="en-US" dirty="0"/>
              <a:t>Call for best practices</a:t>
            </a:r>
          </a:p>
          <a:p>
            <a:r>
              <a:rPr lang="en-US" dirty="0"/>
              <a:t>Institution vs IRB responsibility clarifications</a:t>
            </a:r>
          </a:p>
        </p:txBody>
      </p:sp>
      <p:sp>
        <p:nvSpPr>
          <p:cNvPr id="3" name="Title 2"/>
          <p:cNvSpPr>
            <a:spLocks noGrp="1"/>
          </p:cNvSpPr>
          <p:nvPr>
            <p:ph type="title"/>
          </p:nvPr>
        </p:nvSpPr>
        <p:spPr/>
        <p:txBody>
          <a:bodyPr/>
          <a:lstStyle/>
          <a:p>
            <a:r>
              <a:rPr lang="en-US" dirty="0"/>
              <a:t>ORPP&amp;E Initiatives</a:t>
            </a:r>
          </a:p>
        </p:txBody>
      </p:sp>
    </p:spTree>
    <p:extLst>
      <p:ext uri="{BB962C8B-B14F-4D97-AF65-F5344CB8AC3E}">
        <p14:creationId xmlns:p14="http://schemas.microsoft.com/office/powerpoint/2010/main" val="2517305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Support Common Rule Implementation</a:t>
            </a:r>
          </a:p>
          <a:p>
            <a:r>
              <a:rPr lang="en-US" dirty="0"/>
              <a:t>Quick personnel support gains</a:t>
            </a:r>
          </a:p>
          <a:p>
            <a:pPr lvl="1"/>
            <a:r>
              <a:rPr lang="en-US" dirty="0"/>
              <a:t>Distribution of knowledge</a:t>
            </a:r>
          </a:p>
          <a:p>
            <a:r>
              <a:rPr lang="en-US" dirty="0"/>
              <a:t>Investment in education/communication</a:t>
            </a:r>
          </a:p>
          <a:p>
            <a:r>
              <a:rPr lang="en-US" dirty="0"/>
              <a:t>Listening Tour</a:t>
            </a:r>
          </a:p>
          <a:p>
            <a:r>
              <a:rPr lang="en-US" dirty="0"/>
              <a:t>Gathering Best Practices</a:t>
            </a:r>
          </a:p>
          <a:p>
            <a:r>
              <a:rPr lang="en-US" dirty="0">
                <a:solidFill>
                  <a:srgbClr val="007CC2"/>
                </a:solidFill>
              </a:rPr>
              <a:t>Ultimately - Further policy revision</a:t>
            </a:r>
          </a:p>
        </p:txBody>
      </p:sp>
      <p:sp>
        <p:nvSpPr>
          <p:cNvPr id="3" name="Title 2"/>
          <p:cNvSpPr>
            <a:spLocks noGrp="1"/>
          </p:cNvSpPr>
          <p:nvPr>
            <p:ph type="title"/>
          </p:nvPr>
        </p:nvSpPr>
        <p:spPr/>
        <p:txBody>
          <a:bodyPr/>
          <a:lstStyle/>
          <a:p>
            <a:r>
              <a:rPr lang="en-US" dirty="0"/>
              <a:t>ORPP&amp;E Strategic Plan</a:t>
            </a:r>
          </a:p>
        </p:txBody>
      </p:sp>
    </p:spTree>
    <p:extLst>
      <p:ext uri="{BB962C8B-B14F-4D97-AF65-F5344CB8AC3E}">
        <p14:creationId xmlns:p14="http://schemas.microsoft.com/office/powerpoint/2010/main" val="527185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EA86-620A-47A1-B435-6C03CB4DC9BB}"/>
              </a:ext>
            </a:extLst>
          </p:cNvPr>
          <p:cNvSpPr>
            <a:spLocks noGrp="1"/>
          </p:cNvSpPr>
          <p:nvPr>
            <p:ph type="title"/>
          </p:nvPr>
        </p:nvSpPr>
        <p:spPr/>
        <p:txBody>
          <a:bodyPr/>
          <a:lstStyle/>
          <a:p>
            <a:r>
              <a:rPr lang="en-US" dirty="0"/>
              <a:t>How Can We Help?</a:t>
            </a:r>
          </a:p>
        </p:txBody>
      </p:sp>
      <p:sp>
        <p:nvSpPr>
          <p:cNvPr id="3" name="Content Placeholder 2">
            <a:extLst>
              <a:ext uri="{FF2B5EF4-FFF2-40B4-BE49-F238E27FC236}">
                <a16:creationId xmlns:a16="http://schemas.microsoft.com/office/drawing/2014/main" id="{C9BB3D36-8EE7-4D6A-90E4-A202E567E98F}"/>
              </a:ext>
            </a:extLst>
          </p:cNvPr>
          <p:cNvSpPr>
            <a:spLocks noGrp="1"/>
          </p:cNvSpPr>
          <p:nvPr>
            <p:ph idx="1"/>
          </p:nvPr>
        </p:nvSpPr>
        <p:spPr/>
        <p:txBody>
          <a:bodyPr/>
          <a:lstStyle/>
          <a:p>
            <a:pPr marL="0" indent="0">
              <a:buNone/>
            </a:pPr>
            <a:r>
              <a:rPr lang="en-US" dirty="0"/>
              <a:t>Policy changes?</a:t>
            </a:r>
          </a:p>
          <a:p>
            <a:pPr marL="0" indent="0">
              <a:buNone/>
            </a:pPr>
            <a:r>
              <a:rPr lang="en-US" dirty="0"/>
              <a:t>Community building?</a:t>
            </a:r>
          </a:p>
          <a:p>
            <a:pPr marL="0" indent="0">
              <a:buNone/>
            </a:pPr>
            <a:r>
              <a:rPr lang="en-US" dirty="0"/>
              <a:t>Education?</a:t>
            </a:r>
          </a:p>
          <a:p>
            <a:pPr marL="0" indent="0">
              <a:buNone/>
            </a:pPr>
            <a:endParaRPr lang="en-US" dirty="0"/>
          </a:p>
          <a:p>
            <a:pPr marL="0" indent="0">
              <a:buNone/>
            </a:pPr>
            <a:r>
              <a:rPr lang="en-US" dirty="0"/>
              <a:t>What else?</a:t>
            </a:r>
          </a:p>
          <a:p>
            <a:pPr lvl="1"/>
            <a:endParaRPr lang="en-US" dirty="0"/>
          </a:p>
        </p:txBody>
      </p:sp>
    </p:spTree>
    <p:extLst>
      <p:ext uri="{BB962C8B-B14F-4D97-AF65-F5344CB8AC3E}">
        <p14:creationId xmlns:p14="http://schemas.microsoft.com/office/powerpoint/2010/main" val="3216978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958989"/>
            <a:ext cx="10363200" cy="1470025"/>
          </a:xfrm>
        </p:spPr>
        <p:txBody>
          <a:bodyPr/>
          <a:lstStyle/>
          <a:p>
            <a:r>
              <a:rPr lang="en-US" dirty="0"/>
              <a:t>Questions?</a:t>
            </a:r>
          </a:p>
        </p:txBody>
      </p:sp>
    </p:spTree>
    <p:extLst>
      <p:ext uri="{BB962C8B-B14F-4D97-AF65-F5344CB8AC3E}">
        <p14:creationId xmlns:p14="http://schemas.microsoft.com/office/powerpoint/2010/main" val="1808227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701800"/>
            <a:ext cx="11074400" cy="4648200"/>
          </a:xfrm>
        </p:spPr>
        <p:txBody>
          <a:bodyPr/>
          <a:lstStyle/>
          <a:p>
            <a:pPr>
              <a:buFont typeface="Arial"/>
              <a:buChar char="•"/>
            </a:pPr>
            <a:r>
              <a:rPr lang="en-US" sz="3200" b="1" dirty="0"/>
              <a:t>Mission:  </a:t>
            </a:r>
            <a:r>
              <a:rPr lang="en-US" sz="3200" dirty="0"/>
              <a:t>Providing effective, compliant, and efficient human research protections policy, education, and ethical review to advance medical science across the VA.</a:t>
            </a:r>
          </a:p>
          <a:p>
            <a:pPr marL="0" indent="0">
              <a:buNone/>
            </a:pPr>
            <a:endParaRPr lang="en-US" sz="3200" dirty="0"/>
          </a:p>
          <a:p>
            <a:pPr>
              <a:buFont typeface="Arial"/>
              <a:buChar char="•"/>
            </a:pPr>
            <a:r>
              <a:rPr lang="en-US" sz="3200" b="1" dirty="0"/>
              <a:t>Vision:  </a:t>
            </a:r>
            <a:r>
              <a:rPr lang="en-US" sz="3200" dirty="0"/>
              <a:t>Creating the model of effective, compliant, and efficient human subjects research protection policy, education, and multisite review in the US.</a:t>
            </a:r>
            <a:endParaRPr lang="en-US" sz="4267" dirty="0"/>
          </a:p>
          <a:p>
            <a:pPr marL="685783" lvl="2" indent="-685783">
              <a:buFont typeface="Arial"/>
              <a:buChar char="•"/>
            </a:pPr>
            <a:endParaRPr lang="en-US" sz="4267" dirty="0"/>
          </a:p>
        </p:txBody>
      </p:sp>
      <p:sp>
        <p:nvSpPr>
          <p:cNvPr id="2" name="Title 1"/>
          <p:cNvSpPr>
            <a:spLocks noGrp="1"/>
          </p:cNvSpPr>
          <p:nvPr>
            <p:ph type="title"/>
          </p:nvPr>
        </p:nvSpPr>
        <p:spPr/>
        <p:txBody>
          <a:bodyPr>
            <a:normAutofit fontScale="90000"/>
          </a:bodyPr>
          <a:lstStyle/>
          <a:p>
            <a:r>
              <a:rPr lang="en-US" sz="4800" dirty="0"/>
              <a:t>Office of Research Protections, Policy, and Education (ORPP&amp;E) </a:t>
            </a:r>
          </a:p>
        </p:txBody>
      </p:sp>
    </p:spTree>
    <p:custDataLst>
      <p:tags r:id="rId1"/>
    </p:custDataLst>
    <p:extLst>
      <p:ext uri="{BB962C8B-B14F-4D97-AF65-F5344CB8AC3E}">
        <p14:creationId xmlns:p14="http://schemas.microsoft.com/office/powerpoint/2010/main" val="188128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304800" y="304800"/>
          <a:ext cx="114808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304800" y="2802147"/>
            <a:ext cx="1219200" cy="1642852"/>
          </a:xfrm>
          <a:prstGeom prst="roundRect">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ANPRM</a:t>
            </a:r>
          </a:p>
        </p:txBody>
      </p:sp>
      <p:sp>
        <p:nvSpPr>
          <p:cNvPr id="6" name="Rounded Rectangle 5"/>
          <p:cNvSpPr/>
          <p:nvPr/>
        </p:nvSpPr>
        <p:spPr>
          <a:xfrm>
            <a:off x="1727199" y="2819400"/>
            <a:ext cx="1396999" cy="1828800"/>
          </a:xfrm>
          <a:prstGeom prst="roundRect">
            <a:avLst/>
          </a:prstGeom>
          <a:ln w="12700">
            <a:solidFill>
              <a:srgbClr val="C624A7"/>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NPRM</a:t>
            </a:r>
          </a:p>
        </p:txBody>
      </p:sp>
      <p:sp>
        <p:nvSpPr>
          <p:cNvPr id="7" name="Rounded Rectangle 6"/>
          <p:cNvSpPr/>
          <p:nvPr/>
        </p:nvSpPr>
        <p:spPr>
          <a:xfrm>
            <a:off x="3111501" y="2818681"/>
            <a:ext cx="1371601" cy="1829519"/>
          </a:xfrm>
          <a:prstGeom prst="roundRect">
            <a:avLst/>
          </a:prstGeom>
          <a:ln w="12700">
            <a:solidFill>
              <a:srgbClr val="FF66F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Final Rule revising the Common Rule</a:t>
            </a:r>
          </a:p>
        </p:txBody>
      </p:sp>
      <p:sp>
        <p:nvSpPr>
          <p:cNvPr id="8" name="Rounded Rectangle 7"/>
          <p:cNvSpPr/>
          <p:nvPr/>
        </p:nvSpPr>
        <p:spPr>
          <a:xfrm>
            <a:off x="6134100" y="2802147"/>
            <a:ext cx="1295400" cy="1846053"/>
          </a:xfrm>
          <a:prstGeom prst="roundRect">
            <a:avLst/>
          </a:prstGeom>
          <a:ln w="12700">
            <a:solidFill>
              <a:srgbClr val="16D4BD"/>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1</a:t>
            </a:r>
            <a:r>
              <a:rPr lang="en-US" sz="1867" baseline="30000" dirty="0">
                <a:solidFill>
                  <a:schemeClr val="tx1"/>
                </a:solidFill>
              </a:rPr>
              <a:t>st</a:t>
            </a:r>
            <a:r>
              <a:rPr lang="en-US" sz="1867" dirty="0">
                <a:solidFill>
                  <a:schemeClr val="tx1"/>
                </a:solidFill>
              </a:rPr>
              <a:t> six month delay to July 19, 2018</a:t>
            </a:r>
          </a:p>
        </p:txBody>
      </p:sp>
      <p:sp>
        <p:nvSpPr>
          <p:cNvPr id="10" name="Rounded Rectangle 9"/>
          <p:cNvSpPr/>
          <p:nvPr/>
        </p:nvSpPr>
        <p:spPr>
          <a:xfrm>
            <a:off x="4483102" y="2818680"/>
            <a:ext cx="1650999" cy="1829520"/>
          </a:xfrm>
          <a:prstGeom prst="roundRect">
            <a:avLst/>
          </a:prstGeom>
          <a:ln w="12700">
            <a:solidFill>
              <a:srgbClr val="AB85EF"/>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Original effective/</a:t>
            </a:r>
          </a:p>
          <a:p>
            <a:pPr algn="ctr"/>
            <a:r>
              <a:rPr lang="en-US" sz="1867" dirty="0">
                <a:solidFill>
                  <a:schemeClr val="tx1"/>
                </a:solidFill>
              </a:rPr>
              <a:t>compliance date</a:t>
            </a:r>
          </a:p>
        </p:txBody>
      </p:sp>
      <p:sp>
        <p:nvSpPr>
          <p:cNvPr id="12" name="Rounded Rectangle 11"/>
          <p:cNvSpPr/>
          <p:nvPr/>
        </p:nvSpPr>
        <p:spPr>
          <a:xfrm>
            <a:off x="7429501" y="2802147"/>
            <a:ext cx="1295400" cy="1846053"/>
          </a:xfrm>
          <a:prstGeom prst="roundRect">
            <a:avLst/>
          </a:prstGeom>
          <a:ln w="12700">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2</a:t>
            </a:r>
            <a:r>
              <a:rPr lang="en-US" sz="1867" baseline="30000" dirty="0">
                <a:solidFill>
                  <a:schemeClr val="tx1"/>
                </a:solidFill>
              </a:rPr>
              <a:t>nd</a:t>
            </a:r>
            <a:r>
              <a:rPr lang="en-US" sz="1867" dirty="0">
                <a:solidFill>
                  <a:schemeClr val="tx1"/>
                </a:solidFill>
              </a:rPr>
              <a:t> six month delay to January 21, 2019</a:t>
            </a:r>
          </a:p>
        </p:txBody>
      </p:sp>
      <p:sp>
        <p:nvSpPr>
          <p:cNvPr id="13" name="Rounded Rectangle 12"/>
          <p:cNvSpPr/>
          <p:nvPr/>
        </p:nvSpPr>
        <p:spPr>
          <a:xfrm>
            <a:off x="8724901" y="2818682"/>
            <a:ext cx="1536700" cy="1829519"/>
          </a:xfrm>
          <a:prstGeom prst="roundRect">
            <a:avLst/>
          </a:prstGeom>
          <a:ln w="12700">
            <a:solidFill>
              <a:srgbClr val="EBE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b="1" dirty="0">
                <a:solidFill>
                  <a:schemeClr val="tx1"/>
                </a:solidFill>
              </a:rPr>
              <a:t>Effective date </a:t>
            </a:r>
            <a:r>
              <a:rPr lang="en-US" sz="1867" dirty="0">
                <a:solidFill>
                  <a:schemeClr val="tx1"/>
                </a:solidFill>
              </a:rPr>
              <a:t>–</a:t>
            </a:r>
          </a:p>
          <a:p>
            <a:pPr algn="ctr"/>
            <a:r>
              <a:rPr lang="en-US" sz="1867" dirty="0">
                <a:solidFill>
                  <a:schemeClr val="tx1"/>
                </a:solidFill>
              </a:rPr>
              <a:t>Three burden-reducing provisions</a:t>
            </a:r>
          </a:p>
        </p:txBody>
      </p:sp>
      <p:sp>
        <p:nvSpPr>
          <p:cNvPr id="14" name="Rounded Rectangle 13"/>
          <p:cNvSpPr/>
          <p:nvPr/>
        </p:nvSpPr>
        <p:spPr>
          <a:xfrm>
            <a:off x="10261600" y="2819401"/>
            <a:ext cx="1574800" cy="1828799"/>
          </a:xfrm>
          <a:prstGeom prst="roundRect">
            <a:avLst/>
          </a:prstGeom>
          <a:ln w="12700">
            <a:solidFill>
              <a:schemeClr val="accent4">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b="1" dirty="0">
                <a:solidFill>
                  <a:schemeClr val="tx1"/>
                </a:solidFill>
              </a:rPr>
              <a:t>Compliance date </a:t>
            </a:r>
            <a:r>
              <a:rPr lang="en-US" sz="1600" dirty="0">
                <a:solidFill>
                  <a:schemeClr val="tx1"/>
                </a:solidFill>
              </a:rPr>
              <a:t>–</a:t>
            </a:r>
          </a:p>
          <a:p>
            <a:pPr algn="ctr"/>
            <a:r>
              <a:rPr lang="en-US" sz="1867" dirty="0">
                <a:solidFill>
                  <a:schemeClr val="tx1"/>
                </a:solidFill>
              </a:rPr>
              <a:t>2018 Common Rule</a:t>
            </a:r>
          </a:p>
        </p:txBody>
      </p:sp>
      <p:pic>
        <p:nvPicPr>
          <p:cNvPr id="2050" name="Picture 2" descr="Image result for we are her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49000" y="999899"/>
            <a:ext cx="1089660" cy="123676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2"/>
          <p:cNvSpPr/>
          <p:nvPr/>
        </p:nvSpPr>
        <p:spPr>
          <a:xfrm>
            <a:off x="562189" y="4842301"/>
            <a:ext cx="10714567" cy="1077218"/>
          </a:xfrm>
          <a:prstGeom prst="rect">
            <a:avLst/>
          </a:prstGeom>
        </p:spPr>
        <p:txBody>
          <a:bodyPr wrap="square">
            <a:spAutoFit/>
          </a:bodyPr>
          <a:lstStyle/>
          <a:p>
            <a:pPr>
              <a:spcBef>
                <a:spcPts val="3200"/>
              </a:spcBef>
              <a:spcAft>
                <a:spcPts val="4000"/>
              </a:spcAft>
            </a:pPr>
            <a:r>
              <a:rPr lang="en-US" sz="3200" dirty="0"/>
              <a:t>Cooperative research provision (single IRB):     Compliance date remains January 20, 2020.</a:t>
            </a:r>
          </a:p>
        </p:txBody>
      </p:sp>
      <p:sp>
        <p:nvSpPr>
          <p:cNvPr id="11" name="Title 10">
            <a:extLst>
              <a:ext uri="{FF2B5EF4-FFF2-40B4-BE49-F238E27FC236}">
                <a16:creationId xmlns:a16="http://schemas.microsoft.com/office/drawing/2014/main" id="{CBB941A4-25E4-49F6-8A70-227A5E199CAF}"/>
              </a:ext>
            </a:extLst>
          </p:cNvPr>
          <p:cNvSpPr>
            <a:spLocks noGrp="1"/>
          </p:cNvSpPr>
          <p:nvPr>
            <p:ph type="title"/>
          </p:nvPr>
        </p:nvSpPr>
        <p:spPr/>
        <p:txBody>
          <a:bodyPr/>
          <a:lstStyle/>
          <a:p>
            <a:r>
              <a:rPr lang="en-US" sz="3467" dirty="0"/>
              <a:t>The 2018 Requirements/Revised Common Rule:  Status Update</a:t>
            </a:r>
          </a:p>
        </p:txBody>
      </p:sp>
      <p:sp>
        <p:nvSpPr>
          <p:cNvPr id="16" name="Rounded Rectangle 15"/>
          <p:cNvSpPr/>
          <p:nvPr/>
        </p:nvSpPr>
        <p:spPr>
          <a:xfrm>
            <a:off x="406400" y="2819400"/>
            <a:ext cx="1320800" cy="1828800"/>
          </a:xfrm>
          <a:prstGeom prst="roundRect">
            <a:avLst/>
          </a:prstGeom>
          <a:ln w="12700">
            <a:solidFill>
              <a:srgbClr val="C624A7"/>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867" dirty="0">
                <a:solidFill>
                  <a:schemeClr val="tx1"/>
                </a:solidFill>
              </a:rPr>
              <a:t>ANPRM</a:t>
            </a:r>
          </a:p>
        </p:txBody>
      </p:sp>
      <p:sp>
        <p:nvSpPr>
          <p:cNvPr id="9" name="Arrow: Pentagon 8">
            <a:extLst>
              <a:ext uri="{FF2B5EF4-FFF2-40B4-BE49-F238E27FC236}">
                <a16:creationId xmlns:a16="http://schemas.microsoft.com/office/drawing/2014/main" id="{C101C2AF-A1CE-4EB8-9B01-A49A97536A53}"/>
              </a:ext>
            </a:extLst>
          </p:cNvPr>
          <p:cNvSpPr/>
          <p:nvPr/>
        </p:nvSpPr>
        <p:spPr bwMode="auto">
          <a:xfrm>
            <a:off x="368392" y="2236663"/>
            <a:ext cx="1562008" cy="565485"/>
          </a:xfrm>
          <a:prstGeom prst="homePlat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algn="ctr" defTabSz="1219170" eaLnBrk="0" fontAlgn="base" hangingPunct="0">
              <a:spcBef>
                <a:spcPct val="0"/>
              </a:spcBef>
              <a:spcAft>
                <a:spcPct val="0"/>
              </a:spcAft>
            </a:pPr>
            <a:r>
              <a:rPr lang="en-US" sz="1333" dirty="0">
                <a:latin typeface="Arial" charset="0"/>
              </a:rPr>
              <a:t>July </a:t>
            </a:r>
          </a:p>
          <a:p>
            <a:pPr algn="ctr" defTabSz="1219170" eaLnBrk="0" fontAlgn="base" hangingPunct="0">
              <a:spcBef>
                <a:spcPct val="0"/>
              </a:spcBef>
              <a:spcAft>
                <a:spcPct val="0"/>
              </a:spcAft>
            </a:pPr>
            <a:r>
              <a:rPr lang="en-US" sz="1333" dirty="0">
                <a:latin typeface="Arial" charset="0"/>
              </a:rPr>
              <a:t>2011</a:t>
            </a:r>
          </a:p>
        </p:txBody>
      </p:sp>
    </p:spTree>
    <p:extLst>
      <p:ext uri="{BB962C8B-B14F-4D97-AF65-F5344CB8AC3E}">
        <p14:creationId xmlns:p14="http://schemas.microsoft.com/office/powerpoint/2010/main" val="335619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701800"/>
            <a:ext cx="11074400" cy="4648200"/>
          </a:xfrm>
        </p:spPr>
        <p:txBody>
          <a:bodyPr>
            <a:normAutofit/>
          </a:bodyPr>
          <a:lstStyle/>
          <a:p>
            <a:pPr marL="685783" lvl="2" indent="-685783">
              <a:buFont typeface="Arial"/>
              <a:buChar char="•"/>
            </a:pPr>
            <a:r>
              <a:rPr lang="en-US" sz="3200" dirty="0"/>
              <a:t>VHA Directive 1200.05 is the revision to VHA Handbook 1200.05 (November 12, 2014):  </a:t>
            </a:r>
            <a:r>
              <a:rPr lang="en-US" sz="3200" i="1" dirty="0"/>
              <a:t>Requirements of the Protections of Human Subjects in Research</a:t>
            </a:r>
          </a:p>
          <a:p>
            <a:pPr marL="685783" lvl="2" indent="-685783">
              <a:buFont typeface="Arial"/>
              <a:buChar char="•"/>
            </a:pPr>
            <a:r>
              <a:rPr lang="en-US" sz="3200" dirty="0"/>
              <a:t>Published Jan 7, 2019.</a:t>
            </a:r>
          </a:p>
        </p:txBody>
      </p:sp>
      <p:sp>
        <p:nvSpPr>
          <p:cNvPr id="2" name="Title 1"/>
          <p:cNvSpPr>
            <a:spLocks noGrp="1"/>
          </p:cNvSpPr>
          <p:nvPr>
            <p:ph type="title"/>
          </p:nvPr>
        </p:nvSpPr>
        <p:spPr/>
        <p:txBody>
          <a:bodyPr>
            <a:normAutofit fontScale="90000"/>
          </a:bodyPr>
          <a:lstStyle/>
          <a:p>
            <a:r>
              <a:rPr lang="en-US" sz="3733" dirty="0"/>
              <a:t>Status of ORD’s Implementation of the Revised Common Rule (the 2018 Requirements)</a:t>
            </a:r>
          </a:p>
        </p:txBody>
      </p:sp>
    </p:spTree>
    <p:custDataLst>
      <p:tags r:id="rId1"/>
    </p:custDataLst>
    <p:extLst>
      <p:ext uri="{BB962C8B-B14F-4D97-AF65-F5344CB8AC3E}">
        <p14:creationId xmlns:p14="http://schemas.microsoft.com/office/powerpoint/2010/main" val="38461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a:buChar char="•"/>
            </a:pPr>
            <a:r>
              <a:rPr lang="en-US" dirty="0"/>
              <a:t>VHA’s implementation of the revised Common Rule (the 2018 Requirements)</a:t>
            </a:r>
          </a:p>
          <a:p>
            <a:pPr>
              <a:buFont typeface="Arial"/>
              <a:buChar char="•"/>
            </a:pPr>
            <a:r>
              <a:rPr lang="en-US" dirty="0"/>
              <a:t>Greater harmonize ORD’s human subject requirements with the non-VA research community</a:t>
            </a:r>
          </a:p>
          <a:p>
            <a:pPr>
              <a:buFont typeface="Arial"/>
              <a:buChar char="•"/>
            </a:pPr>
            <a:r>
              <a:rPr lang="en-US" dirty="0"/>
              <a:t>Incorporates VHA Handbook 1058.06 (October 28, 2011):  Research Conducted by Employees of VHA Program Offices into ORD policy </a:t>
            </a:r>
          </a:p>
          <a:p>
            <a:pPr marL="0" indent="0">
              <a:buNone/>
            </a:pPr>
            <a:endParaRPr lang="en-US" dirty="0"/>
          </a:p>
          <a:p>
            <a:pPr marL="0" indent="0">
              <a:buNone/>
            </a:pPr>
            <a:endParaRPr lang="en-US" dirty="0"/>
          </a:p>
          <a:p>
            <a:pPr marL="0" indent="0">
              <a:buNone/>
            </a:pPr>
            <a:endParaRPr lang="en-US" dirty="0"/>
          </a:p>
          <a:p>
            <a:pPr>
              <a:buFont typeface="Arial"/>
              <a:buChar char="•"/>
            </a:pPr>
            <a:endParaRPr lang="en-US" dirty="0"/>
          </a:p>
          <a:p>
            <a:pPr>
              <a:buFont typeface="Arial"/>
              <a:buChar char="•"/>
            </a:pPr>
            <a:endParaRPr lang="en-US" dirty="0"/>
          </a:p>
        </p:txBody>
      </p:sp>
      <p:sp>
        <p:nvSpPr>
          <p:cNvPr id="3" name="Title 2"/>
          <p:cNvSpPr>
            <a:spLocks noGrp="1"/>
          </p:cNvSpPr>
          <p:nvPr>
            <p:ph type="title"/>
          </p:nvPr>
        </p:nvSpPr>
        <p:spPr/>
        <p:txBody>
          <a:bodyPr/>
          <a:lstStyle/>
          <a:p>
            <a:r>
              <a:rPr lang="en-US" sz="4267" dirty="0"/>
              <a:t>VHA Directive 1200.05</a:t>
            </a:r>
          </a:p>
        </p:txBody>
      </p:sp>
    </p:spTree>
    <p:extLst>
      <p:ext uri="{BB962C8B-B14F-4D97-AF65-F5344CB8AC3E}">
        <p14:creationId xmlns:p14="http://schemas.microsoft.com/office/powerpoint/2010/main" val="778769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499" y="1562637"/>
            <a:ext cx="11074400" cy="4648200"/>
          </a:xfrm>
        </p:spPr>
        <p:txBody>
          <a:bodyPr/>
          <a:lstStyle/>
          <a:p>
            <a:pPr marL="0" indent="0">
              <a:buNone/>
            </a:pPr>
            <a:r>
              <a:rPr lang="en-US" sz="4267" dirty="0">
                <a:solidFill>
                  <a:srgbClr val="000000"/>
                </a:solidFill>
              </a:rPr>
              <a:t>ORD policy changes discussed in today’s presentation are not an all-inclusive list</a:t>
            </a:r>
          </a:p>
          <a:p>
            <a:pPr marL="0" indent="0">
              <a:buNone/>
            </a:pPr>
            <a:endParaRPr lang="en-US" sz="4267" dirty="0">
              <a:solidFill>
                <a:srgbClr val="000000"/>
              </a:solidFill>
            </a:endParaRPr>
          </a:p>
          <a:p>
            <a:pPr marL="0" indent="0">
              <a:buNone/>
            </a:pPr>
            <a:endParaRPr lang="en-US" dirty="0"/>
          </a:p>
          <a:p>
            <a:pPr marL="0" indent="0">
              <a:buNone/>
            </a:pPr>
            <a:endParaRPr lang="en-US" dirty="0"/>
          </a:p>
          <a:p>
            <a:pPr>
              <a:buFont typeface="Arial"/>
              <a:buChar char="•"/>
            </a:pPr>
            <a:endParaRPr lang="en-US" dirty="0"/>
          </a:p>
          <a:p>
            <a:pPr>
              <a:buFont typeface="Arial"/>
              <a:buChar char="•"/>
            </a:pPr>
            <a:endParaRPr lang="en-US" dirty="0"/>
          </a:p>
        </p:txBody>
      </p:sp>
      <p:sp>
        <p:nvSpPr>
          <p:cNvPr id="3" name="Title 2"/>
          <p:cNvSpPr>
            <a:spLocks noGrp="1"/>
          </p:cNvSpPr>
          <p:nvPr>
            <p:ph type="title"/>
          </p:nvPr>
        </p:nvSpPr>
        <p:spPr/>
        <p:txBody>
          <a:bodyPr>
            <a:normAutofit/>
          </a:bodyPr>
          <a:lstStyle/>
          <a:p>
            <a:r>
              <a:rPr lang="en-US" sz="4267" dirty="0"/>
              <a:t>VHA Directive 1200.05 and VHA Directive 1200.01</a:t>
            </a:r>
          </a:p>
        </p:txBody>
      </p:sp>
    </p:spTree>
    <p:extLst>
      <p:ext uri="{BB962C8B-B14F-4D97-AF65-F5344CB8AC3E}">
        <p14:creationId xmlns:p14="http://schemas.microsoft.com/office/powerpoint/2010/main" val="114135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E4C8-B2BE-4579-8E6C-645260C50BE2}"/>
              </a:ext>
            </a:extLst>
          </p:cNvPr>
          <p:cNvSpPr>
            <a:spLocks noGrp="1"/>
          </p:cNvSpPr>
          <p:nvPr>
            <p:ph type="title"/>
          </p:nvPr>
        </p:nvSpPr>
        <p:spPr/>
        <p:txBody>
          <a:bodyPr/>
          <a:lstStyle/>
          <a:p>
            <a:r>
              <a:rPr lang="en-US" dirty="0"/>
              <a:t>Changes in VHA Directive 1200.05</a:t>
            </a:r>
          </a:p>
        </p:txBody>
      </p:sp>
      <p:sp>
        <p:nvSpPr>
          <p:cNvPr id="3" name="Content Placeholder 2">
            <a:extLst>
              <a:ext uri="{FF2B5EF4-FFF2-40B4-BE49-F238E27FC236}">
                <a16:creationId xmlns:a16="http://schemas.microsoft.com/office/drawing/2014/main" id="{7ED1C6F7-2EB9-48A6-8B7B-85E0CCC819D5}"/>
              </a:ext>
            </a:extLst>
          </p:cNvPr>
          <p:cNvSpPr>
            <a:spLocks noGrp="1"/>
          </p:cNvSpPr>
          <p:nvPr>
            <p:ph idx="1"/>
          </p:nvPr>
        </p:nvSpPr>
        <p:spPr>
          <a:xfrm>
            <a:off x="838200" y="1558344"/>
            <a:ext cx="10515600" cy="5048518"/>
          </a:xfrm>
        </p:spPr>
        <p:txBody>
          <a:bodyPr>
            <a:normAutofit/>
          </a:bodyPr>
          <a:lstStyle/>
          <a:p>
            <a:r>
              <a:rPr lang="en-US" dirty="0"/>
              <a:t>You may rely on an IRB from a non-affiliated medical or dental school for multi-site research</a:t>
            </a:r>
          </a:p>
          <a:p>
            <a:pPr lvl="1"/>
            <a:r>
              <a:rPr lang="en-US" sz="2800" dirty="0"/>
              <a:t>Guidance with application process is coming</a:t>
            </a:r>
          </a:p>
          <a:p>
            <a:pPr lvl="1"/>
            <a:r>
              <a:rPr lang="en-US" sz="2800" dirty="0"/>
              <a:t>Institutions, not investigators, request reliance</a:t>
            </a:r>
          </a:p>
          <a:p>
            <a:pPr lvl="1"/>
            <a:r>
              <a:rPr lang="en-US" sz="2800" dirty="0"/>
              <a:t>Need ORO review and approval</a:t>
            </a:r>
          </a:p>
          <a:p>
            <a:r>
              <a:rPr lang="en-US" dirty="0"/>
              <a:t>No requirement to place VA members on an external IRB</a:t>
            </a:r>
          </a:p>
          <a:p>
            <a:pPr lvl="1"/>
            <a:r>
              <a:rPr lang="en-US" sz="2800" dirty="0"/>
              <a:t>May continue to allow members to participate</a:t>
            </a:r>
          </a:p>
          <a:p>
            <a:pPr lvl="1"/>
            <a:r>
              <a:rPr lang="en-US" sz="2800" dirty="0"/>
              <a:t>Reviewing IRB may require it (if affiliate)</a:t>
            </a:r>
          </a:p>
          <a:p>
            <a:r>
              <a:rPr lang="en-US" dirty="0"/>
              <a:t>Expedited Reviews must be reported to the IRB</a:t>
            </a:r>
          </a:p>
          <a:p>
            <a:pPr lvl="1"/>
            <a:r>
              <a:rPr lang="en-US" sz="2800" dirty="0"/>
              <a:t>No longer need to be reported by the next convened meeting Reasonable timeline established in your IRB SOP</a:t>
            </a:r>
          </a:p>
          <a:p>
            <a:endParaRPr lang="en-US" dirty="0"/>
          </a:p>
        </p:txBody>
      </p:sp>
    </p:spTree>
    <p:extLst>
      <p:ext uri="{BB962C8B-B14F-4D97-AF65-F5344CB8AC3E}">
        <p14:creationId xmlns:p14="http://schemas.microsoft.com/office/powerpoint/2010/main" val="189104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32C3F-5B89-46A5-9FBF-1A3C2D8C6130}"/>
              </a:ext>
            </a:extLst>
          </p:cNvPr>
          <p:cNvSpPr>
            <a:spLocks noGrp="1"/>
          </p:cNvSpPr>
          <p:nvPr>
            <p:ph type="title"/>
          </p:nvPr>
        </p:nvSpPr>
        <p:spPr/>
        <p:txBody>
          <a:bodyPr/>
          <a:lstStyle/>
          <a:p>
            <a:r>
              <a:rPr lang="en-US" dirty="0"/>
              <a:t>Changes in VHA Directive 1200.05 (</a:t>
            </a:r>
            <a:r>
              <a:rPr lang="en-US" dirty="0" err="1"/>
              <a:t>cont</a:t>
            </a:r>
            <a:r>
              <a:rPr lang="en-US" dirty="0"/>
              <a:t>)</a:t>
            </a:r>
          </a:p>
        </p:txBody>
      </p:sp>
      <p:sp>
        <p:nvSpPr>
          <p:cNvPr id="3" name="Content Placeholder 2">
            <a:extLst>
              <a:ext uri="{FF2B5EF4-FFF2-40B4-BE49-F238E27FC236}">
                <a16:creationId xmlns:a16="http://schemas.microsoft.com/office/drawing/2014/main" id="{A927E56F-0C09-4BE3-A5F6-47ADD36CD756}"/>
              </a:ext>
            </a:extLst>
          </p:cNvPr>
          <p:cNvSpPr>
            <a:spLocks noGrp="1"/>
          </p:cNvSpPr>
          <p:nvPr>
            <p:ph idx="1"/>
          </p:nvPr>
        </p:nvSpPr>
        <p:spPr/>
        <p:txBody>
          <a:bodyPr>
            <a:normAutofit fontScale="92500" lnSpcReduction="10000"/>
          </a:bodyPr>
          <a:lstStyle/>
          <a:p>
            <a:r>
              <a:rPr lang="en-US" dirty="0"/>
              <a:t>ORD as the funding source for a project has authority to:</a:t>
            </a:r>
          </a:p>
          <a:p>
            <a:pPr lvl="1"/>
            <a:r>
              <a:rPr lang="en-US" sz="2800" dirty="0"/>
              <a:t>Suspend or terminate a project </a:t>
            </a:r>
          </a:p>
          <a:p>
            <a:r>
              <a:rPr lang="en-US" dirty="0"/>
              <a:t>Broad consent is allowed within VA</a:t>
            </a:r>
          </a:p>
          <a:p>
            <a:pPr lvl="1"/>
            <a:r>
              <a:rPr lang="en-US" sz="2800" dirty="0"/>
              <a:t>However, limited to projects where ALL data and specimens are obtained for research only</a:t>
            </a:r>
          </a:p>
          <a:p>
            <a:r>
              <a:rPr lang="en-US" dirty="0"/>
              <a:t>In vitro fertilization research is allowed</a:t>
            </a:r>
          </a:p>
          <a:p>
            <a:r>
              <a:rPr lang="en-US" dirty="0"/>
              <a:t>Stem cell, and fetal tissue research allowed</a:t>
            </a:r>
          </a:p>
          <a:p>
            <a:pPr lvl="1"/>
            <a:r>
              <a:rPr lang="en-US" sz="2800" dirty="0"/>
              <a:t>Follow NIH guidelines</a:t>
            </a:r>
          </a:p>
          <a:p>
            <a:r>
              <a:rPr lang="en-US" dirty="0"/>
              <a:t>Pregnant Women research</a:t>
            </a:r>
          </a:p>
          <a:p>
            <a:pPr lvl="1"/>
            <a:r>
              <a:rPr lang="en-US" sz="2800" dirty="0"/>
              <a:t>Only interventional or invasive monitoring requires facility director certification</a:t>
            </a:r>
          </a:p>
          <a:p>
            <a:endParaRPr lang="en-US" dirty="0"/>
          </a:p>
          <a:p>
            <a:pPr lvl="1"/>
            <a:endParaRPr lang="en-US" dirty="0"/>
          </a:p>
          <a:p>
            <a:endParaRPr lang="en-US" dirty="0"/>
          </a:p>
        </p:txBody>
      </p:sp>
    </p:spTree>
    <p:extLst>
      <p:ext uri="{BB962C8B-B14F-4D97-AF65-F5344CB8AC3E}">
        <p14:creationId xmlns:p14="http://schemas.microsoft.com/office/powerpoint/2010/main" val="34209464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1722</Words>
  <Application>Microsoft Office PowerPoint</Application>
  <PresentationFormat>Widescreen</PresentationFormat>
  <Paragraphs>204</Paragraphs>
  <Slides>26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 New</vt:lpstr>
      <vt:lpstr>Wingdings</vt:lpstr>
      <vt:lpstr>Office Theme</vt:lpstr>
      <vt:lpstr>A Conversation about Human Subjects Research in the VHA</vt:lpstr>
      <vt:lpstr>Key Updates in the Office Formerly Known as the Program for Research Integrity, Development, and Education (PRIDE)</vt:lpstr>
      <vt:lpstr>Office of Research Protections, Policy, and Education (ORPP&amp;E) </vt:lpstr>
      <vt:lpstr>The 2018 Requirements/Revised Common Rule:  Status Update</vt:lpstr>
      <vt:lpstr>Status of ORD’s Implementation of the Revised Common Rule (the 2018 Requirements)</vt:lpstr>
      <vt:lpstr>VHA Directive 1200.05</vt:lpstr>
      <vt:lpstr>VHA Directive 1200.05 and VHA Directive 1200.01</vt:lpstr>
      <vt:lpstr>Changes in VHA Directive 1200.05</vt:lpstr>
      <vt:lpstr>Changes in VHA Directive 1200.05 (cont)</vt:lpstr>
      <vt:lpstr>Changes in VHA Directive 1200.05 (cont)</vt:lpstr>
      <vt:lpstr>VHA Directive 1200.01 (Jan 24, 2019) </vt:lpstr>
      <vt:lpstr>Changes to VHA Directive 1200.01</vt:lpstr>
      <vt:lpstr>Changes to VHA Directive 1200.01</vt:lpstr>
      <vt:lpstr>Changes to VHA Directive 1200.01 (cont)</vt:lpstr>
      <vt:lpstr>Changes to VHA Directive 1200.01 (cont)</vt:lpstr>
      <vt:lpstr>Changes in VHA Directive 1200.01</vt:lpstr>
      <vt:lpstr>Changes to Directive 1200.01 (cont)</vt:lpstr>
      <vt:lpstr>Changes to Directive 1200.01 (cont)</vt:lpstr>
      <vt:lpstr>Changes to 1200.01 (cont)</vt:lpstr>
      <vt:lpstr>Changes to VHA Directive 1200.01 (cont)</vt:lpstr>
      <vt:lpstr>Changes to VHA Directive 1200.01 (cont)</vt:lpstr>
      <vt:lpstr>ORD/VA initiatives</vt:lpstr>
      <vt:lpstr>ORPP&amp;E Initiatives</vt:lpstr>
      <vt:lpstr>ORPP&amp;E Strategic Plan</vt:lpstr>
      <vt:lpstr>How Can We 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Conversation about Human Subjects Research in the VHA</dc:title>
  <dc:subject>A Conversation about Human Subjects Research in the VHA</dc:subject>
  <dc:creator>Klote, Mary M.</dc:creator>
  <cp:keywords>A Conversation about Human Subjects Research in the VHA</cp:keywords>
  <cp:lastModifiedBy>Rivera, Portia T</cp:lastModifiedBy>
  <cp:revision>46</cp:revision>
  <dcterms:created xsi:type="dcterms:W3CDTF">2018-11-18T17:15:51Z</dcterms:created>
  <dcterms:modified xsi:type="dcterms:W3CDTF">2019-02-11T19:52:46Z</dcterms:modified>
</cp:coreProperties>
</file>